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15"/>
  </p:notesMasterIdLst>
  <p:handoutMasterIdLst>
    <p:handoutMasterId r:id="rId16"/>
  </p:handoutMasterIdLst>
  <p:sldIdLst>
    <p:sldId id="256" r:id="rId2"/>
    <p:sldId id="259" r:id="rId3"/>
    <p:sldId id="260" r:id="rId4"/>
    <p:sldId id="258" r:id="rId5"/>
    <p:sldId id="262" r:id="rId6"/>
    <p:sldId id="261" r:id="rId7"/>
    <p:sldId id="263" r:id="rId8"/>
    <p:sldId id="274" r:id="rId9"/>
    <p:sldId id="265" r:id="rId10"/>
    <p:sldId id="275" r:id="rId11"/>
    <p:sldId id="266" r:id="rId12"/>
    <p:sldId id="272" r:id="rId13"/>
    <p:sldId id="273" r:id="rId14"/>
  </p:sldIdLst>
  <p:sldSz cx="12192000" cy="6858000"/>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76" autoAdjust="0"/>
  </p:normalViewPr>
  <p:slideViewPr>
    <p:cSldViewPr snapToGrid="0">
      <p:cViewPr varScale="1">
        <p:scale>
          <a:sx n="41" d="100"/>
          <a:sy n="41" d="100"/>
        </p:scale>
        <p:origin x="84" y="9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7A3E0EE-99D4-4167-BC1C-103538D5C37D}" type="datetimeFigureOut">
              <a:rPr lang="en-US" smtClean="0"/>
              <a:t>9/12/2017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72AF875-E954-43AA-B03A-9653D6C13618}" type="slidenum">
              <a:rPr lang="en-US" smtClean="0"/>
              <a:t>‹#›</a:t>
            </a:fld>
            <a:endParaRPr lang="en-US"/>
          </a:p>
        </p:txBody>
      </p:sp>
    </p:spTree>
    <p:extLst>
      <p:ext uri="{BB962C8B-B14F-4D97-AF65-F5344CB8AC3E}">
        <p14:creationId xmlns:p14="http://schemas.microsoft.com/office/powerpoint/2010/main" val="331844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77C81E-3367-48B3-9E98-EF6F006D741F}" type="datetimeFigureOut">
              <a:rPr lang="en-US" smtClean="0"/>
              <a:t>9/12/2017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C67B83-8F6F-47FE-B0DB-56C540B93662}" type="slidenum">
              <a:rPr lang="en-US" smtClean="0"/>
              <a:t>‹#›</a:t>
            </a:fld>
            <a:endParaRPr lang="en-US"/>
          </a:p>
        </p:txBody>
      </p:sp>
    </p:spTree>
    <p:extLst>
      <p:ext uri="{BB962C8B-B14F-4D97-AF65-F5344CB8AC3E}">
        <p14:creationId xmlns:p14="http://schemas.microsoft.com/office/powerpoint/2010/main" val="197414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C67B83-8F6F-47FE-B0DB-56C540B93662}" type="slidenum">
              <a:rPr lang="en-US" smtClean="0"/>
              <a:t>6</a:t>
            </a:fld>
            <a:endParaRPr lang="en-US"/>
          </a:p>
        </p:txBody>
      </p:sp>
    </p:spTree>
    <p:extLst>
      <p:ext uri="{BB962C8B-B14F-4D97-AF65-F5344CB8AC3E}">
        <p14:creationId xmlns:p14="http://schemas.microsoft.com/office/powerpoint/2010/main" val="330347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56FB56-BA8F-4946-BBB1-B8399135FD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216550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6FB56-BA8F-4946-BBB1-B8399135FDC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131663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4356FB56-BA8F-4946-BBB1-B8399135FD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311323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4356FB56-BA8F-4946-BBB1-B8399135FDCD}"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786833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56FB56-BA8F-4946-BBB1-B8399135FD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160397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56FB56-BA8F-4946-BBB1-B8399135FD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36859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56FB56-BA8F-4946-BBB1-B8399135FD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203311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6FB56-BA8F-4946-BBB1-B8399135FDCD}"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279705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56FB56-BA8F-4946-BBB1-B8399135FDC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158440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56FB56-BA8F-4946-BBB1-B8399135FDCD}" type="datetimeFigureOut">
              <a:rPr lang="en-US" smtClean="0"/>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405165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56FB56-BA8F-4946-BBB1-B8399135FDCD}" type="datetimeFigureOut">
              <a:rPr lang="en-US" smtClean="0"/>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331862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6FB56-BA8F-4946-BBB1-B8399135FDCD}"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238889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6FB56-BA8F-4946-BBB1-B8399135FDCD}"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246034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356FB56-BA8F-4946-BBB1-B8399135FDCD}" type="datetimeFigureOut">
              <a:rPr lang="en-US" smtClean="0"/>
              <a:t>9/12/2017</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1F9B75D-1214-4187-B2C1-4BD896886522}" type="slidenum">
              <a:rPr lang="en-US" smtClean="0"/>
              <a:t>‹#›</a:t>
            </a:fld>
            <a:endParaRPr lang="en-US"/>
          </a:p>
        </p:txBody>
      </p:sp>
    </p:spTree>
    <p:extLst>
      <p:ext uri="{BB962C8B-B14F-4D97-AF65-F5344CB8AC3E}">
        <p14:creationId xmlns:p14="http://schemas.microsoft.com/office/powerpoint/2010/main" val="215855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356FB56-BA8F-4946-BBB1-B8399135FDCD}" type="datetimeFigureOut">
              <a:rPr lang="en-US" smtClean="0"/>
              <a:t>9/12/2017</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1F9B75D-1214-4187-B2C1-4BD896886522}" type="slidenum">
              <a:rPr lang="en-US" smtClean="0"/>
              <a:t>‹#›</a:t>
            </a:fld>
            <a:endParaRPr lang="en-US"/>
          </a:p>
        </p:txBody>
      </p:sp>
    </p:spTree>
    <p:extLst>
      <p:ext uri="{BB962C8B-B14F-4D97-AF65-F5344CB8AC3E}">
        <p14:creationId xmlns:p14="http://schemas.microsoft.com/office/powerpoint/2010/main" val="433304323"/>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9</a:t>
            </a:r>
            <a:r>
              <a:rPr lang="en-US" baseline="30000" dirty="0" smtClean="0"/>
              <a:t>th</a:t>
            </a:r>
            <a:r>
              <a:rPr lang="en-US" dirty="0" smtClean="0"/>
              <a:t> Grade Lesson 1</a:t>
            </a:r>
            <a:endParaRPr lang="en-US" dirty="0"/>
          </a:p>
        </p:txBody>
      </p:sp>
      <p:sp>
        <p:nvSpPr>
          <p:cNvPr id="3" name="Subtitle 2"/>
          <p:cNvSpPr>
            <a:spLocks noGrp="1"/>
          </p:cNvSpPr>
          <p:nvPr>
            <p:ph type="subTitle" idx="1"/>
          </p:nvPr>
        </p:nvSpPr>
        <p:spPr/>
        <p:txBody>
          <a:bodyPr/>
          <a:lstStyle/>
          <a:p>
            <a:r>
              <a:rPr lang="en-US" smtClean="0"/>
              <a:t>Fall</a:t>
            </a:r>
            <a:endParaRPr lang="en-US" dirty="0"/>
          </a:p>
        </p:txBody>
      </p:sp>
    </p:spTree>
    <p:custDataLst>
      <p:tags r:id="rId1"/>
    </p:custDataLst>
    <p:extLst>
      <p:ext uri="{BB962C8B-B14F-4D97-AF65-F5344CB8AC3E}">
        <p14:creationId xmlns:p14="http://schemas.microsoft.com/office/powerpoint/2010/main" val="2900109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Elevator Share</a:t>
            </a:r>
            <a:endParaRPr lang="en-US" dirty="0"/>
          </a:p>
        </p:txBody>
      </p:sp>
      <p:sp>
        <p:nvSpPr>
          <p:cNvPr id="3" name="Content Placeholder 2"/>
          <p:cNvSpPr>
            <a:spLocks noGrp="1"/>
          </p:cNvSpPr>
          <p:nvPr>
            <p:ph idx="1"/>
          </p:nvPr>
        </p:nvSpPr>
        <p:spPr>
          <a:xfrm>
            <a:off x="643900" y="2800510"/>
            <a:ext cx="10554574" cy="3636511"/>
          </a:xfrm>
        </p:spPr>
        <p:txBody>
          <a:bodyPr/>
          <a:lstStyle/>
          <a:p>
            <a:r>
              <a:rPr lang="en-US" sz="3500" dirty="0" smtClean="0"/>
              <a:t> Stand </a:t>
            </a:r>
            <a:r>
              <a:rPr lang="en-US" sz="3500" dirty="0"/>
              <a:t>as a group</a:t>
            </a:r>
          </a:p>
          <a:p>
            <a:r>
              <a:rPr lang="en-US" sz="3500" dirty="0" smtClean="0"/>
              <a:t>One at a time, each student shares one annotation they wrote while reading the text.</a:t>
            </a:r>
            <a:endParaRPr lang="en-US" sz="3500" dirty="0"/>
          </a:p>
          <a:p>
            <a:r>
              <a:rPr lang="en-US" sz="3500" dirty="0" smtClean="0"/>
              <a:t>Once you have shared, you may take your       seat. Be sure to listen as everyone shares.</a:t>
            </a:r>
            <a:endParaRPr lang="en-US" sz="3500" dirty="0"/>
          </a:p>
          <a:p>
            <a:endParaRPr lang="en-US" dirty="0"/>
          </a:p>
        </p:txBody>
      </p:sp>
      <p:pic>
        <p:nvPicPr>
          <p:cNvPr id="4" name="Picture 3"/>
          <p:cNvPicPr>
            <a:picLocks noChangeAspect="1"/>
          </p:cNvPicPr>
          <p:nvPr/>
        </p:nvPicPr>
        <p:blipFill>
          <a:blip r:embed="rId2"/>
          <a:stretch>
            <a:fillRect/>
          </a:stretch>
        </p:blipFill>
        <p:spPr>
          <a:xfrm>
            <a:off x="6648058" y="447188"/>
            <a:ext cx="3871296" cy="2621507"/>
          </a:xfrm>
          <a:prstGeom prst="rect">
            <a:avLst/>
          </a:prstGeom>
        </p:spPr>
      </p:pic>
    </p:spTree>
    <p:extLst>
      <p:ext uri="{BB962C8B-B14F-4D97-AF65-F5344CB8AC3E}">
        <p14:creationId xmlns:p14="http://schemas.microsoft.com/office/powerpoint/2010/main" val="207594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046678"/>
            <a:ext cx="9601196" cy="1303867"/>
          </a:xfrm>
        </p:spPr>
        <p:txBody>
          <a:bodyPr>
            <a:normAutofit fontScale="90000"/>
          </a:bodyPr>
          <a:lstStyle/>
          <a:p>
            <a:pPr lvl="0"/>
            <a:r>
              <a:rPr lang="en-US" dirty="0" smtClean="0"/>
              <a:t/>
            </a:r>
            <a:br>
              <a:rPr lang="en-US" dirty="0" smtClean="0"/>
            </a:br>
            <a:r>
              <a:rPr lang="en-US" dirty="0" smtClean="0"/>
              <a:t>GIST Statement</a:t>
            </a:r>
            <a:r>
              <a:rPr lang="en-US" dirty="0"/>
              <a:t/>
            </a:r>
            <a:br>
              <a:rPr lang="en-US" dirty="0"/>
            </a:br>
            <a:endParaRPr lang="en-US" dirty="0"/>
          </a:p>
        </p:txBody>
      </p:sp>
      <p:sp>
        <p:nvSpPr>
          <p:cNvPr id="3" name="Content Placeholder 2"/>
          <p:cNvSpPr>
            <a:spLocks noGrp="1"/>
          </p:cNvSpPr>
          <p:nvPr>
            <p:ph idx="1"/>
          </p:nvPr>
        </p:nvSpPr>
        <p:spPr>
          <a:xfrm>
            <a:off x="1295400" y="2556932"/>
            <a:ext cx="10088879" cy="3615268"/>
          </a:xfrm>
        </p:spPr>
        <p:txBody>
          <a:bodyPr>
            <a:normAutofit fontScale="92500"/>
          </a:bodyPr>
          <a:lstStyle/>
          <a:p>
            <a:pPr lvl="0"/>
            <a:r>
              <a:rPr lang="en-US" sz="4000" dirty="0" smtClean="0"/>
              <a:t>Write a 20 word summary to summarize what the article was about. Use a complete sentence (or sentences). </a:t>
            </a:r>
          </a:p>
          <a:p>
            <a:pPr lvl="0"/>
            <a:r>
              <a:rPr lang="en-US" sz="4000" dirty="0" smtClean="0"/>
              <a:t>Be prepared to share out your summaries.</a:t>
            </a:r>
          </a:p>
          <a:p>
            <a:pPr marL="0" indent="0">
              <a:buNone/>
            </a:pPr>
            <a:endParaRPr lang="en-US" dirty="0"/>
          </a:p>
        </p:txBody>
      </p:sp>
    </p:spTree>
    <p:custDataLst>
      <p:tags r:id="rId1"/>
    </p:custDataLst>
    <p:extLst>
      <p:ext uri="{BB962C8B-B14F-4D97-AF65-F5344CB8AC3E}">
        <p14:creationId xmlns:p14="http://schemas.microsoft.com/office/powerpoint/2010/main" val="1693193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Closer: Tracking Student Progress</a:t>
            </a:r>
            <a:endParaRPr lang="en-US" dirty="0"/>
          </a:p>
        </p:txBody>
      </p:sp>
      <p:sp>
        <p:nvSpPr>
          <p:cNvPr id="3" name="Content Placeholder 2"/>
          <p:cNvSpPr>
            <a:spLocks noGrp="1"/>
          </p:cNvSpPr>
          <p:nvPr>
            <p:ph idx="1"/>
          </p:nvPr>
        </p:nvSpPr>
        <p:spPr/>
        <p:txBody>
          <a:bodyPr>
            <a:normAutofit/>
          </a:bodyPr>
          <a:lstStyle/>
          <a:p>
            <a:r>
              <a:rPr lang="en-US" sz="3200" dirty="0" smtClean="0"/>
              <a:t>Self-assess your progress:</a:t>
            </a:r>
          </a:p>
          <a:p>
            <a:pPr lvl="1"/>
            <a:r>
              <a:rPr lang="en-US" sz="2800" dirty="0" smtClean="0"/>
              <a:t>How well can you use the READ strategy?</a:t>
            </a:r>
          </a:p>
          <a:p>
            <a:pPr lvl="1"/>
            <a:r>
              <a:rPr lang="en-US" sz="2800" dirty="0" smtClean="0"/>
              <a:t>Rate yourself on writing a GIST summary of the reading. </a:t>
            </a:r>
          </a:p>
          <a:p>
            <a:pPr marL="457200" lvl="1" indent="0">
              <a:buNone/>
            </a:pPr>
            <a:endParaRPr lang="en-US" sz="2800" dirty="0" smtClean="0"/>
          </a:p>
          <a:p>
            <a:r>
              <a:rPr lang="en-US" sz="3200" dirty="0" smtClean="0"/>
              <a:t>Use the 1 to 4 scale as specified by the “Pirate Ship” rubric.</a:t>
            </a:r>
            <a:endParaRPr lang="en-US" dirty="0"/>
          </a:p>
        </p:txBody>
      </p:sp>
    </p:spTree>
    <p:custDataLst>
      <p:tags r:id="rId1"/>
    </p:custDataLst>
    <p:extLst>
      <p:ext uri="{BB962C8B-B14F-4D97-AF65-F5344CB8AC3E}">
        <p14:creationId xmlns:p14="http://schemas.microsoft.com/office/powerpoint/2010/main" val="3484064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Work</a:t>
            </a:r>
            <a:endParaRPr lang="en-US" dirty="0"/>
          </a:p>
        </p:txBody>
      </p:sp>
      <p:sp>
        <p:nvSpPr>
          <p:cNvPr id="3" name="Content Placeholder 2"/>
          <p:cNvSpPr>
            <a:spLocks noGrp="1"/>
          </p:cNvSpPr>
          <p:nvPr>
            <p:ph idx="1"/>
          </p:nvPr>
        </p:nvSpPr>
        <p:spPr>
          <a:xfrm>
            <a:off x="1321527" y="2883504"/>
            <a:ext cx="9886404" cy="3060096"/>
          </a:xfrm>
        </p:spPr>
        <p:txBody>
          <a:bodyPr/>
          <a:lstStyle/>
          <a:p>
            <a:pPr lvl="0"/>
            <a:r>
              <a:rPr lang="en-US" sz="3600" dirty="0" smtClean="0"/>
              <a:t>Please make sure your name is on the article and the handout.</a:t>
            </a:r>
          </a:p>
          <a:p>
            <a:pPr marL="0" lvl="0" indent="0">
              <a:buNone/>
            </a:pPr>
            <a:endParaRPr lang="en-US" sz="3600" dirty="0" smtClean="0"/>
          </a:p>
          <a:p>
            <a:pPr lvl="0"/>
            <a:r>
              <a:rPr lang="en-US" sz="3600" dirty="0" smtClean="0"/>
              <a:t>I will be collecting both.</a:t>
            </a:r>
          </a:p>
          <a:p>
            <a:pPr marL="0" lvl="0" indent="0">
              <a:buNone/>
            </a:pPr>
            <a:endParaRPr lang="en-US" sz="2800" dirty="0"/>
          </a:p>
          <a:p>
            <a:endParaRPr lang="en-US" dirty="0"/>
          </a:p>
        </p:txBody>
      </p:sp>
    </p:spTree>
    <p:custDataLst>
      <p:tags r:id="rId1"/>
    </p:custDataLst>
    <p:extLst>
      <p:ext uri="{BB962C8B-B14F-4D97-AF65-F5344CB8AC3E}">
        <p14:creationId xmlns:p14="http://schemas.microsoft.com/office/powerpoint/2010/main" val="3324239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 Opener</a:t>
            </a:r>
            <a:endParaRPr lang="en-US" dirty="0"/>
          </a:p>
        </p:txBody>
      </p:sp>
      <p:sp>
        <p:nvSpPr>
          <p:cNvPr id="3" name="Content Placeholder 2"/>
          <p:cNvSpPr>
            <a:spLocks noGrp="1"/>
          </p:cNvSpPr>
          <p:nvPr>
            <p:ph idx="1"/>
          </p:nvPr>
        </p:nvSpPr>
        <p:spPr>
          <a:xfrm>
            <a:off x="186700" y="2164976"/>
            <a:ext cx="4761817" cy="4693024"/>
          </a:xfrm>
        </p:spPr>
        <p:txBody>
          <a:bodyPr>
            <a:normAutofit fontScale="70000" lnSpcReduction="20000"/>
          </a:bodyPr>
          <a:lstStyle/>
          <a:p>
            <a:r>
              <a:rPr lang="en-US" sz="4600" dirty="0"/>
              <a:t>Academic Vocabulary Word: </a:t>
            </a:r>
            <a:r>
              <a:rPr lang="en-US" sz="4600" b="1" u="sng" dirty="0" smtClean="0"/>
              <a:t>____________________</a:t>
            </a:r>
            <a:endParaRPr lang="en-US" sz="4600" dirty="0"/>
          </a:p>
          <a:p>
            <a:pPr marL="0" indent="0">
              <a:buNone/>
            </a:pPr>
            <a:r>
              <a:rPr lang="en-US" b="1" dirty="0"/>
              <a:t> </a:t>
            </a:r>
            <a:endParaRPr lang="en-US" dirty="0"/>
          </a:p>
          <a:p>
            <a:pPr lvl="0"/>
            <a:r>
              <a:rPr lang="en-US" sz="3200" dirty="0" smtClean="0"/>
              <a:t>30 </a:t>
            </a:r>
            <a:r>
              <a:rPr lang="en-US" sz="3200" dirty="0"/>
              <a:t>seconds to write your own definition</a:t>
            </a:r>
          </a:p>
          <a:p>
            <a:pPr lvl="0"/>
            <a:r>
              <a:rPr lang="en-US" sz="3200" dirty="0"/>
              <a:t>Share with partner </a:t>
            </a:r>
          </a:p>
          <a:p>
            <a:pPr lvl="0"/>
            <a:r>
              <a:rPr lang="en-US" sz="3200" dirty="0"/>
              <a:t>Give definition </a:t>
            </a:r>
          </a:p>
          <a:p>
            <a:pPr lvl="0"/>
            <a:r>
              <a:rPr lang="en-US" sz="3200" dirty="0"/>
              <a:t>Draw visual and write 3 examples in boxes</a:t>
            </a:r>
          </a:p>
          <a:p>
            <a:pPr lvl="0"/>
            <a:r>
              <a:rPr lang="en-US" sz="3200" dirty="0"/>
              <a:t>Share </a:t>
            </a:r>
            <a:r>
              <a:rPr lang="en-US" sz="3200" dirty="0" smtClean="0"/>
              <a:t>out</a:t>
            </a:r>
            <a:endParaRPr lang="en-US" sz="3200" dirty="0"/>
          </a:p>
          <a:p>
            <a:endParaRPr lang="en-US" dirty="0"/>
          </a:p>
        </p:txBody>
      </p:sp>
      <p:pic>
        <p:nvPicPr>
          <p:cNvPr id="4" name="Picture 3"/>
          <p:cNvPicPr>
            <a:picLocks noChangeAspect="1"/>
          </p:cNvPicPr>
          <p:nvPr/>
        </p:nvPicPr>
        <p:blipFill>
          <a:blip r:embed="rId3"/>
          <a:stretch>
            <a:fillRect/>
          </a:stretch>
        </p:blipFill>
        <p:spPr>
          <a:xfrm>
            <a:off x="4781319" y="2264128"/>
            <a:ext cx="7304184" cy="4323959"/>
          </a:xfrm>
          <a:prstGeom prst="rect">
            <a:avLst/>
          </a:prstGeom>
          <a:solidFill>
            <a:schemeClr val="tx1"/>
          </a:solidFill>
        </p:spPr>
      </p:pic>
    </p:spTree>
    <p:custDataLst>
      <p:tags r:id="rId1"/>
    </p:custDataLst>
    <p:extLst>
      <p:ext uri="{BB962C8B-B14F-4D97-AF65-F5344CB8AC3E}">
        <p14:creationId xmlns:p14="http://schemas.microsoft.com/office/powerpoint/2010/main" val="96486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a:xfrm>
            <a:off x="536324" y="2813957"/>
            <a:ext cx="10554574" cy="3636511"/>
          </a:xfrm>
        </p:spPr>
        <p:txBody>
          <a:bodyPr>
            <a:normAutofit fontScale="70000" lnSpcReduction="20000"/>
          </a:bodyPr>
          <a:lstStyle/>
          <a:p>
            <a:r>
              <a:rPr lang="en-US" sz="3800" dirty="0"/>
              <a:t> </a:t>
            </a:r>
            <a:r>
              <a:rPr lang="en-US" sz="3800" dirty="0" smtClean="0"/>
              <a:t>I </a:t>
            </a:r>
            <a:r>
              <a:rPr lang="en-US" sz="3800" dirty="0"/>
              <a:t>can identify, define, and begin to effectively use academic vocabulary in my writing.</a:t>
            </a:r>
          </a:p>
          <a:p>
            <a:pPr lvl="0"/>
            <a:r>
              <a:rPr lang="en-US" sz="3800" dirty="0"/>
              <a:t>I can annotate text to understand author’s purpose and message.</a:t>
            </a:r>
          </a:p>
          <a:p>
            <a:r>
              <a:rPr lang="en-US" sz="3800" dirty="0"/>
              <a:t>I can convey my thinking, in complete sentences, using proper writing conventions. </a:t>
            </a:r>
            <a:endParaRPr lang="en-US" sz="3800" dirty="0" smtClean="0"/>
          </a:p>
          <a:p>
            <a:pPr marL="0" indent="0">
              <a:buNone/>
            </a:pPr>
            <a:endParaRPr lang="en-US" sz="1400" dirty="0"/>
          </a:p>
          <a:p>
            <a:pPr marL="0" indent="0" algn="ctr">
              <a:buNone/>
            </a:pPr>
            <a:r>
              <a:rPr lang="en-US" dirty="0"/>
              <a:t>	</a:t>
            </a:r>
            <a:r>
              <a:rPr lang="en-US" sz="3800" b="1" i="1" dirty="0" smtClean="0"/>
              <a:t>Students copy down learning targets onto student handout</a:t>
            </a:r>
            <a:endParaRPr lang="en-US" sz="3800" dirty="0"/>
          </a:p>
        </p:txBody>
      </p:sp>
      <p:pic>
        <p:nvPicPr>
          <p:cNvPr id="4" name="Picture 3"/>
          <p:cNvPicPr>
            <a:picLocks noChangeAspect="1"/>
          </p:cNvPicPr>
          <p:nvPr/>
        </p:nvPicPr>
        <p:blipFill>
          <a:blip r:embed="rId3"/>
          <a:stretch>
            <a:fillRect/>
          </a:stretch>
        </p:blipFill>
        <p:spPr>
          <a:xfrm>
            <a:off x="6592456" y="430000"/>
            <a:ext cx="4359018" cy="1975275"/>
          </a:xfrm>
          <a:prstGeom prst="rect">
            <a:avLst/>
          </a:prstGeom>
        </p:spPr>
      </p:pic>
    </p:spTree>
    <p:custDataLst>
      <p:tags r:id="rId1"/>
    </p:custDataLst>
    <p:extLst>
      <p:ext uri="{BB962C8B-B14F-4D97-AF65-F5344CB8AC3E}">
        <p14:creationId xmlns:p14="http://schemas.microsoft.com/office/powerpoint/2010/main" val="136617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Goal for YOU at RHS…</a:t>
            </a:r>
            <a:endParaRPr lang="en-US" dirty="0"/>
          </a:p>
        </p:txBody>
      </p:sp>
      <p:sp>
        <p:nvSpPr>
          <p:cNvPr id="3" name="Content Placeholder 2"/>
          <p:cNvSpPr>
            <a:spLocks noGrp="1"/>
          </p:cNvSpPr>
          <p:nvPr>
            <p:ph idx="1"/>
          </p:nvPr>
        </p:nvSpPr>
        <p:spPr/>
        <p:txBody>
          <a:bodyPr>
            <a:normAutofit/>
          </a:bodyPr>
          <a:lstStyle/>
          <a:p>
            <a:r>
              <a:rPr lang="en-US" sz="2800" dirty="0"/>
              <a:t>A literate student is able to read, write, speak, and reason.  Literacy acts as a gatekeeper that regulates access to economic and social mobility.  Literacy is a lifelong skill that allows students to judge the details of their environment in order to navigate with purpose and clarity.  It is the responsibility of all teachers to ensure every student leaves John R. Rogers with the abilities of a literate individual:  To read, write, speak, and reason.</a:t>
            </a:r>
          </a:p>
          <a:p>
            <a:endParaRPr lang="en-US" dirty="0"/>
          </a:p>
        </p:txBody>
      </p:sp>
    </p:spTree>
    <p:custDataLst>
      <p:tags r:id="rId1"/>
    </p:custDataLst>
    <p:extLst>
      <p:ext uri="{BB962C8B-B14F-4D97-AF65-F5344CB8AC3E}">
        <p14:creationId xmlns:p14="http://schemas.microsoft.com/office/powerpoint/2010/main" val="302688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31" y="655954"/>
            <a:ext cx="10237468" cy="652357"/>
          </a:xfrm>
        </p:spPr>
        <p:txBody>
          <a:bodyPr>
            <a:normAutofit fontScale="90000"/>
          </a:bodyPr>
          <a:lstStyle/>
          <a:p>
            <a:r>
              <a:rPr lang="en-US" sz="2800" dirty="0"/>
              <a:t>R.E.A.D. Annotation Strategy  </a:t>
            </a:r>
            <a:r>
              <a:rPr lang="en-US" sz="2800" dirty="0" smtClean="0"/>
              <a:t>(</a:t>
            </a:r>
            <a:r>
              <a:rPr lang="en-US" sz="2800" dirty="0"/>
              <a:t>Building-Wide Annotation Bookmarks)</a:t>
            </a:r>
          </a:p>
        </p:txBody>
      </p:sp>
      <p:pic>
        <p:nvPicPr>
          <p:cNvPr id="14" name="Picture 13" descr="C:\Users\brianaw.SPSAD\Desktop\2016 - 17 Instructional Coaching\New Literacy Lessons\Overall Picture\New Bookmark.jpg"/>
          <p:cNvPicPr/>
          <p:nvPr/>
        </p:nvPicPr>
        <p:blipFill rotWithShape="1">
          <a:blip r:embed="rId3" cstate="print">
            <a:extLst>
              <a:ext uri="{28A0092B-C50C-407E-A947-70E740481C1C}">
                <a14:useLocalDpi xmlns:a14="http://schemas.microsoft.com/office/drawing/2010/main" val="0"/>
              </a:ext>
            </a:extLst>
          </a:blip>
          <a:srcRect l="22720" t="11583" r="21581" b="13545"/>
          <a:stretch/>
        </p:blipFill>
        <p:spPr bwMode="auto">
          <a:xfrm>
            <a:off x="3942658" y="1426432"/>
            <a:ext cx="3305908" cy="4856310"/>
          </a:xfrm>
          <a:prstGeom prst="rect">
            <a:avLst/>
          </a:prstGeom>
          <a:noFill/>
          <a:ln>
            <a:noFill/>
          </a:ln>
        </p:spPr>
      </p:pic>
      <p:grpSp>
        <p:nvGrpSpPr>
          <p:cNvPr id="13" name="Group 12"/>
          <p:cNvGrpSpPr/>
          <p:nvPr/>
        </p:nvGrpSpPr>
        <p:grpSpPr>
          <a:xfrm>
            <a:off x="805544" y="1153887"/>
            <a:ext cx="5102888" cy="5202978"/>
            <a:chOff x="805543" y="1153887"/>
            <a:chExt cx="5486399" cy="5202978"/>
          </a:xfrm>
          <a:noFill/>
        </p:grpSpPr>
        <p:sp>
          <p:nvSpPr>
            <p:cNvPr id="9" name="Oval 8"/>
            <p:cNvSpPr/>
            <p:nvPr/>
          </p:nvSpPr>
          <p:spPr>
            <a:xfrm>
              <a:off x="3287485" y="1153887"/>
              <a:ext cx="3004457" cy="5202978"/>
            </a:xfrm>
            <a:prstGeom prst="ellipse">
              <a:avLst/>
            </a:prstGeom>
            <a:grp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2" name="Group 11"/>
            <p:cNvGrpSpPr/>
            <p:nvPr/>
          </p:nvGrpSpPr>
          <p:grpSpPr>
            <a:xfrm rot="1235027">
              <a:off x="805543" y="2461197"/>
              <a:ext cx="2551709" cy="2067260"/>
              <a:chOff x="805543" y="2461197"/>
              <a:chExt cx="2551709" cy="2067260"/>
            </a:xfrm>
            <a:grpFill/>
          </p:grpSpPr>
          <p:sp>
            <p:nvSpPr>
              <p:cNvPr id="10" name="Right Arrow 9"/>
              <p:cNvSpPr/>
              <p:nvPr/>
            </p:nvSpPr>
            <p:spPr>
              <a:xfrm>
                <a:off x="805543" y="2461197"/>
                <a:ext cx="2551709" cy="2067260"/>
              </a:xfrm>
              <a:prstGeom prst="rightArrow">
                <a:avLst/>
              </a:prstGeom>
              <a:grp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1189229" y="2956218"/>
                <a:ext cx="1960406" cy="1077218"/>
              </a:xfrm>
              <a:prstGeom prst="rect">
                <a:avLst/>
              </a:prstGeom>
              <a:grp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Today’s </a:t>
                </a:r>
              </a:p>
              <a:p>
                <a:pPr algn="ctr"/>
                <a:r>
                  <a:rPr lang="en-US" sz="3200" b="0" cap="none" spc="0" dirty="0" smtClean="0">
                    <a:ln w="0"/>
                    <a:solidFill>
                      <a:schemeClr val="tx1"/>
                    </a:solidFill>
                    <a:effectLst>
                      <a:outerShdw blurRad="38100" dist="19050" dir="2700000" algn="tl" rotWithShape="0">
                        <a:schemeClr val="dk1">
                          <a:alpha val="40000"/>
                        </a:schemeClr>
                      </a:outerShdw>
                    </a:effectLst>
                  </a:rPr>
                  <a:t>focus</a:t>
                </a:r>
                <a:endParaRPr lang="en-US" sz="3200" b="0" cap="none" spc="0" dirty="0">
                  <a:ln w="0"/>
                  <a:solidFill>
                    <a:schemeClr val="tx1"/>
                  </a:solidFill>
                  <a:effectLst>
                    <a:outerShdw blurRad="38100" dist="19050" dir="2700000" algn="tl" rotWithShape="0">
                      <a:schemeClr val="dk1">
                        <a:alpha val="40000"/>
                      </a:schemeClr>
                    </a:outerShdw>
                  </a:effectLst>
                </a:endParaRPr>
              </a:p>
            </p:txBody>
          </p:sp>
        </p:grpSp>
      </p:grpSp>
    </p:spTree>
    <p:custDataLst>
      <p:tags r:id="rId1"/>
    </p:custDataLst>
    <p:extLst>
      <p:ext uri="{BB962C8B-B14F-4D97-AF65-F5344CB8AC3E}">
        <p14:creationId xmlns:p14="http://schemas.microsoft.com/office/powerpoint/2010/main" val="3008437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a:t>
            </a:r>
            <a:r>
              <a:rPr lang="en-US" sz="3200" dirty="0"/>
              <a:t>.E.A.D. Annotation Strategy </a:t>
            </a:r>
            <a:endParaRPr lang="en-US" sz="3600" dirty="0"/>
          </a:p>
        </p:txBody>
      </p:sp>
      <p:sp>
        <p:nvSpPr>
          <p:cNvPr id="3" name="Content Placeholder 2"/>
          <p:cNvSpPr>
            <a:spLocks noGrp="1"/>
          </p:cNvSpPr>
          <p:nvPr>
            <p:ph idx="1"/>
          </p:nvPr>
        </p:nvSpPr>
        <p:spPr>
          <a:xfrm>
            <a:off x="265504" y="2189378"/>
            <a:ext cx="6472515" cy="4292104"/>
          </a:xfrm>
        </p:spPr>
        <p:txBody>
          <a:bodyPr>
            <a:normAutofit fontScale="85000" lnSpcReduction="20000"/>
          </a:bodyPr>
          <a:lstStyle/>
          <a:p>
            <a:r>
              <a:rPr lang="en-US" sz="4000" dirty="0" smtClean="0"/>
              <a:t>Number the paragraphs. The title of the article (including author, citation information, etc. is paragraph 1). </a:t>
            </a:r>
            <a:r>
              <a:rPr lang="en-US" sz="4000" b="1" dirty="0"/>
              <a:t>(R</a:t>
            </a:r>
            <a:r>
              <a:rPr lang="en-US" sz="4000" b="1" dirty="0" smtClean="0"/>
              <a:t>)</a:t>
            </a:r>
          </a:p>
          <a:p>
            <a:pPr marL="0" indent="0">
              <a:buNone/>
            </a:pPr>
            <a:endParaRPr lang="en-US" sz="4000" b="1" dirty="0"/>
          </a:p>
          <a:p>
            <a:r>
              <a:rPr lang="en-US" sz="4000" dirty="0" smtClean="0"/>
              <a:t>Complete an initial “cold” reading of article. No annotations or anything.</a:t>
            </a:r>
            <a:r>
              <a:rPr lang="en-US" sz="4000" b="1" dirty="0" smtClean="0"/>
              <a:t> </a:t>
            </a:r>
          </a:p>
        </p:txBody>
      </p:sp>
      <p:graphicFrame>
        <p:nvGraphicFramePr>
          <p:cNvPr id="4" name="Object 3"/>
          <p:cNvGraphicFramePr>
            <a:graphicFrameLocks noChangeAspect="1"/>
          </p:cNvGraphicFramePr>
          <p:nvPr>
            <p:extLst>
              <p:ext uri="{D42A27DB-BD31-4B8C-83A1-F6EECF244321}">
                <p14:modId xmlns:p14="http://schemas.microsoft.com/office/powerpoint/2010/main" val="430501896"/>
              </p:ext>
            </p:extLst>
          </p:nvPr>
        </p:nvGraphicFramePr>
        <p:xfrm>
          <a:off x="6843835" y="349623"/>
          <a:ext cx="5043365" cy="6356353"/>
        </p:xfrm>
        <a:graphic>
          <a:graphicData uri="http://schemas.openxmlformats.org/presentationml/2006/ole">
            <mc:AlternateContent xmlns:mc="http://schemas.openxmlformats.org/markup-compatibility/2006">
              <mc:Choice xmlns:v="urn:schemas-microsoft-com:vml" Requires="v">
                <p:oleObj spid="_x0000_s1031" name="Acrobat Document" r:id="rId5" imgW="27270000" imgH="34375725" progId="AcroExch.Document.DC">
                  <p:embed/>
                </p:oleObj>
              </mc:Choice>
              <mc:Fallback>
                <p:oleObj name="Acrobat Document" r:id="rId5" imgW="27270000" imgH="34375725" progId="AcroExch.Document.DC">
                  <p:embed/>
                  <p:pic>
                    <p:nvPicPr>
                      <p:cNvPr id="0" name=""/>
                      <p:cNvPicPr/>
                      <p:nvPr/>
                    </p:nvPicPr>
                    <p:blipFill>
                      <a:blip r:embed="rId6"/>
                      <a:stretch>
                        <a:fillRect/>
                      </a:stretch>
                    </p:blipFill>
                    <p:spPr>
                      <a:xfrm>
                        <a:off x="6843835" y="349623"/>
                        <a:ext cx="5043365" cy="635635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372372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4459" y="5580529"/>
            <a:ext cx="1869141" cy="524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943600" y="2272553"/>
            <a:ext cx="941294" cy="5513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a:t>
            </a:r>
            <a:r>
              <a:rPr lang="en-US" b="1" dirty="0"/>
              <a:t>E.A.D. </a:t>
            </a:r>
            <a:r>
              <a:rPr lang="en-US" dirty="0"/>
              <a:t>Annotation Strategy </a:t>
            </a:r>
          </a:p>
        </p:txBody>
      </p:sp>
      <p:sp>
        <p:nvSpPr>
          <p:cNvPr id="3" name="Content Placeholder 2"/>
          <p:cNvSpPr>
            <a:spLocks noGrp="1"/>
          </p:cNvSpPr>
          <p:nvPr>
            <p:ph idx="1"/>
          </p:nvPr>
        </p:nvSpPr>
        <p:spPr>
          <a:xfrm>
            <a:off x="550432" y="2124635"/>
            <a:ext cx="11067827" cy="4559193"/>
          </a:xfrm>
          <a:ln>
            <a:noFill/>
          </a:ln>
        </p:spPr>
        <p:txBody>
          <a:bodyPr>
            <a:normAutofit/>
          </a:bodyPr>
          <a:lstStyle/>
          <a:p>
            <a:pPr lvl="0"/>
            <a:r>
              <a:rPr lang="en-US" sz="2500" b="1" dirty="0" smtClean="0"/>
              <a:t>E</a:t>
            </a:r>
            <a:r>
              <a:rPr lang="en-US" sz="2500" dirty="0" smtClean="0"/>
              <a:t>: Together we will “</a:t>
            </a:r>
            <a:r>
              <a:rPr lang="en-US" sz="2500" b="1" dirty="0" smtClean="0"/>
              <a:t>explore and circle key terms and important points</a:t>
            </a:r>
            <a:r>
              <a:rPr lang="en-US" sz="2500" dirty="0" smtClean="0"/>
              <a:t>” in paragraph 2 (really the first paragraph, since paragraph 1 is the title). </a:t>
            </a:r>
          </a:p>
          <a:p>
            <a:pPr marL="0" lvl="0" indent="0">
              <a:buNone/>
            </a:pPr>
            <a:endParaRPr lang="en-US" sz="2500" dirty="0" smtClean="0"/>
          </a:p>
          <a:p>
            <a:pPr lvl="0"/>
            <a:r>
              <a:rPr lang="en-US" sz="2500" b="1" dirty="0" smtClean="0"/>
              <a:t>A</a:t>
            </a:r>
            <a:r>
              <a:rPr lang="en-US" sz="2500" dirty="0" smtClean="0"/>
              <a:t>: Together we will “</a:t>
            </a:r>
            <a:r>
              <a:rPr lang="en-US" sz="2500" u="sng" dirty="0" smtClean="0">
                <a:ln w="0">
                  <a:solidFill>
                    <a:schemeClr val="accent2">
                      <a:lumMod val="40000"/>
                      <a:lumOff val="60000"/>
                    </a:schemeClr>
                  </a:solidFill>
                </a:ln>
                <a:effectLst>
                  <a:outerShdw blurRad="38100" dist="19050" dir="2700000" algn="tl" rotWithShape="0">
                    <a:schemeClr val="dk1">
                      <a:alpha val="40000"/>
                    </a:schemeClr>
                  </a:outerShdw>
                </a:effectLst>
              </a:rPr>
              <a:t>underline the author’s claims </a:t>
            </a:r>
            <a:r>
              <a:rPr lang="en-US" sz="2500" b="1" dirty="0" smtClean="0"/>
              <a:t>and relevant information</a:t>
            </a:r>
            <a:r>
              <a:rPr lang="en-US" sz="2500" dirty="0" smtClean="0"/>
              <a:t>” in paragraph 2. We will add our thinking in the margins.</a:t>
            </a:r>
          </a:p>
          <a:p>
            <a:pPr marL="0" lvl="0" indent="0">
              <a:buNone/>
            </a:pPr>
            <a:endParaRPr lang="en-US" sz="2500" dirty="0" smtClean="0"/>
          </a:p>
          <a:p>
            <a:pPr lvl="0"/>
            <a:r>
              <a:rPr lang="en-US" sz="2500" b="1" dirty="0" smtClean="0"/>
              <a:t>D</a:t>
            </a:r>
            <a:r>
              <a:rPr lang="en-US" sz="2500" dirty="0"/>
              <a:t>: Together we will </a:t>
            </a:r>
            <a:r>
              <a:rPr lang="en-US" sz="2500" dirty="0" smtClean="0"/>
              <a:t>“</a:t>
            </a:r>
            <a:r>
              <a:rPr lang="en-US" sz="2500" b="1" dirty="0" smtClean="0"/>
              <a:t>draw </a:t>
            </a:r>
            <a:r>
              <a:rPr lang="en-US" sz="2500" b="1" dirty="0"/>
              <a:t>a </a:t>
            </a:r>
            <a:r>
              <a:rPr lang="en-US" sz="2500" b="1" dirty="0" smtClean="0"/>
              <a:t>box </a:t>
            </a:r>
            <a:r>
              <a:rPr lang="en-US" sz="2500" b="1" dirty="0"/>
              <a:t>around </a:t>
            </a:r>
            <a:r>
              <a:rPr lang="en-US" sz="2500" b="1" dirty="0" smtClean="0"/>
              <a:t>new </a:t>
            </a:r>
            <a:r>
              <a:rPr lang="en-US" sz="2500" b="1" dirty="0"/>
              <a:t>or </a:t>
            </a:r>
            <a:r>
              <a:rPr lang="en-US" sz="2500" b="1" dirty="0" smtClean="0"/>
              <a:t>unfamiliar words</a:t>
            </a:r>
            <a:r>
              <a:rPr lang="en-US" sz="2500" dirty="0" smtClean="0"/>
              <a:t>” </a:t>
            </a:r>
            <a:r>
              <a:rPr lang="en-US" sz="2500" dirty="0"/>
              <a:t>in paragraph </a:t>
            </a:r>
            <a:r>
              <a:rPr lang="en-US" sz="2500" dirty="0" smtClean="0"/>
              <a:t>2. </a:t>
            </a:r>
            <a:endParaRPr lang="en-US" sz="2500" dirty="0"/>
          </a:p>
        </p:txBody>
      </p:sp>
    </p:spTree>
    <p:custDataLst>
      <p:tags r:id="rId1"/>
    </p:custDataLst>
    <p:extLst>
      <p:ext uri="{BB962C8B-B14F-4D97-AF65-F5344CB8AC3E}">
        <p14:creationId xmlns:p14="http://schemas.microsoft.com/office/powerpoint/2010/main" val="856953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9129" y="5699062"/>
            <a:ext cx="629770" cy="405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736976" y="2447364"/>
            <a:ext cx="900952" cy="537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R.E.A.D. Annotation Strategy </a:t>
            </a:r>
          </a:p>
        </p:txBody>
      </p:sp>
      <p:sp>
        <p:nvSpPr>
          <p:cNvPr id="3" name="Content Placeholder 2"/>
          <p:cNvSpPr>
            <a:spLocks noGrp="1"/>
          </p:cNvSpPr>
          <p:nvPr>
            <p:ph idx="1"/>
          </p:nvPr>
        </p:nvSpPr>
        <p:spPr>
          <a:xfrm>
            <a:off x="1119281" y="2265829"/>
            <a:ext cx="9638366" cy="4440731"/>
          </a:xfrm>
        </p:spPr>
        <p:txBody>
          <a:bodyPr>
            <a:noAutofit/>
          </a:bodyPr>
          <a:lstStyle/>
          <a:p>
            <a:pPr lvl="0"/>
            <a:r>
              <a:rPr lang="en-US" sz="2400" b="1" dirty="0"/>
              <a:t>E</a:t>
            </a:r>
            <a:r>
              <a:rPr lang="en-US" sz="2400" dirty="0"/>
              <a:t>: </a:t>
            </a:r>
            <a:r>
              <a:rPr lang="en-US" sz="2400" dirty="0" smtClean="0"/>
              <a:t>With your neighbor “</a:t>
            </a:r>
            <a:r>
              <a:rPr lang="en-US" sz="2400" b="1" dirty="0" smtClean="0"/>
              <a:t>explore </a:t>
            </a:r>
            <a:r>
              <a:rPr lang="en-US" sz="2400" b="1" dirty="0"/>
              <a:t>and circle key terms and important points</a:t>
            </a:r>
            <a:r>
              <a:rPr lang="en-US" sz="2400" dirty="0"/>
              <a:t>” in paragraph </a:t>
            </a:r>
            <a:r>
              <a:rPr lang="en-US" sz="2400" dirty="0" smtClean="0"/>
              <a:t>3 (the 2</a:t>
            </a:r>
            <a:r>
              <a:rPr lang="en-US" sz="2400" baseline="30000" dirty="0" smtClean="0"/>
              <a:t>nd</a:t>
            </a:r>
            <a:r>
              <a:rPr lang="en-US" sz="2400" dirty="0" smtClean="0"/>
              <a:t> body paragraph). </a:t>
            </a:r>
            <a:endParaRPr lang="en-US" sz="2400" dirty="0"/>
          </a:p>
          <a:p>
            <a:pPr marL="0" lvl="0" indent="0">
              <a:buNone/>
            </a:pPr>
            <a:endParaRPr lang="en-US" sz="2400" dirty="0"/>
          </a:p>
          <a:p>
            <a:pPr lvl="0"/>
            <a:r>
              <a:rPr lang="en-US" sz="2400" b="1" dirty="0"/>
              <a:t>A</a:t>
            </a:r>
            <a:r>
              <a:rPr lang="en-US" sz="2400" dirty="0"/>
              <a:t>: </a:t>
            </a:r>
            <a:r>
              <a:rPr lang="en-US" sz="2400" dirty="0" smtClean="0"/>
              <a:t>With your partner “</a:t>
            </a:r>
            <a:r>
              <a:rPr lang="en-US" sz="2400" u="sng" dirty="0" smtClean="0">
                <a:ln w="0">
                  <a:solidFill>
                    <a:schemeClr val="accent2">
                      <a:lumMod val="40000"/>
                      <a:lumOff val="60000"/>
                    </a:schemeClr>
                  </a:solidFill>
                </a:ln>
                <a:effectLst>
                  <a:outerShdw blurRad="38100" dist="19050" dir="2700000" algn="tl" rotWithShape="0">
                    <a:schemeClr val="dk1">
                      <a:alpha val="40000"/>
                    </a:schemeClr>
                  </a:outerShdw>
                </a:effectLst>
              </a:rPr>
              <a:t>underline </a:t>
            </a:r>
            <a:r>
              <a:rPr lang="en-US" sz="2400" u="sng" dirty="0">
                <a:ln w="0">
                  <a:solidFill>
                    <a:schemeClr val="accent2">
                      <a:lumMod val="40000"/>
                      <a:lumOff val="60000"/>
                    </a:schemeClr>
                  </a:solidFill>
                </a:ln>
                <a:effectLst>
                  <a:outerShdw blurRad="38100" dist="19050" dir="2700000" algn="tl" rotWithShape="0">
                    <a:schemeClr val="dk1">
                      <a:alpha val="40000"/>
                    </a:schemeClr>
                  </a:outerShdw>
                </a:effectLst>
              </a:rPr>
              <a:t>the author’s claims </a:t>
            </a:r>
            <a:r>
              <a:rPr lang="en-US" sz="2400" b="1" dirty="0"/>
              <a:t>and relevant information</a:t>
            </a:r>
            <a:r>
              <a:rPr lang="en-US" sz="2400" dirty="0"/>
              <a:t>” in paragraph </a:t>
            </a:r>
            <a:r>
              <a:rPr lang="en-US" sz="2400" dirty="0" smtClean="0"/>
              <a:t>3. Add your thinking in the margins. </a:t>
            </a:r>
            <a:endParaRPr lang="en-US" sz="2400" dirty="0"/>
          </a:p>
          <a:p>
            <a:pPr marL="0" lvl="0" indent="0">
              <a:buNone/>
            </a:pPr>
            <a:endParaRPr lang="en-US" sz="2400" dirty="0"/>
          </a:p>
          <a:p>
            <a:pPr lvl="0"/>
            <a:r>
              <a:rPr lang="en-US" sz="2400" b="1" dirty="0"/>
              <a:t>D</a:t>
            </a:r>
            <a:r>
              <a:rPr lang="en-US" sz="2400" dirty="0"/>
              <a:t>: </a:t>
            </a:r>
            <a:r>
              <a:rPr lang="en-US" sz="2400" dirty="0" smtClean="0"/>
              <a:t>With your partner “</a:t>
            </a:r>
            <a:r>
              <a:rPr lang="en-US" sz="2400" b="1" dirty="0" smtClean="0"/>
              <a:t>draw </a:t>
            </a:r>
            <a:r>
              <a:rPr lang="en-US" sz="2400" b="1" dirty="0"/>
              <a:t>a box around new or unfamiliar words</a:t>
            </a:r>
            <a:r>
              <a:rPr lang="en-US" sz="2400" dirty="0"/>
              <a:t>” in paragraph </a:t>
            </a:r>
            <a:r>
              <a:rPr lang="en-US" sz="2400" dirty="0" smtClean="0"/>
              <a:t>3. </a:t>
            </a:r>
            <a:endParaRPr lang="en-US" sz="2400" dirty="0"/>
          </a:p>
        </p:txBody>
      </p:sp>
    </p:spTree>
    <p:custDataLst>
      <p:tags r:id="rId1"/>
    </p:custDataLst>
    <p:extLst>
      <p:ext uri="{BB962C8B-B14F-4D97-AF65-F5344CB8AC3E}">
        <p14:creationId xmlns:p14="http://schemas.microsoft.com/office/powerpoint/2010/main" val="1326511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Annotation </a:t>
            </a:r>
            <a:r>
              <a:rPr lang="en-US" dirty="0" smtClean="0"/>
              <a:t>Strategy (cont.)</a:t>
            </a:r>
            <a:endParaRPr lang="en-US" dirty="0"/>
          </a:p>
        </p:txBody>
      </p:sp>
      <p:sp>
        <p:nvSpPr>
          <p:cNvPr id="3" name="Content Placeholder 2"/>
          <p:cNvSpPr>
            <a:spLocks noGrp="1"/>
          </p:cNvSpPr>
          <p:nvPr>
            <p:ph idx="1"/>
          </p:nvPr>
        </p:nvSpPr>
        <p:spPr>
          <a:xfrm>
            <a:off x="313764" y="2435909"/>
            <a:ext cx="10201835" cy="3790080"/>
          </a:xfrm>
        </p:spPr>
        <p:txBody>
          <a:bodyPr>
            <a:normAutofit lnSpcReduction="10000"/>
          </a:bodyPr>
          <a:lstStyle/>
          <a:p>
            <a:pPr lvl="0"/>
            <a:endParaRPr lang="en-US" dirty="0" smtClean="0"/>
          </a:p>
          <a:p>
            <a:pPr lvl="0"/>
            <a:r>
              <a:rPr lang="en-US" sz="3600" dirty="0" smtClean="0"/>
              <a:t>Complete the </a:t>
            </a:r>
            <a:r>
              <a:rPr lang="en-US" sz="3600" dirty="0"/>
              <a:t>R.E.A.D. Annotation strategy for paragraphs </a:t>
            </a:r>
            <a:r>
              <a:rPr lang="en-US" sz="3600" dirty="0" smtClean="0"/>
              <a:t>#4 </a:t>
            </a:r>
            <a:r>
              <a:rPr lang="en-US" sz="3600" dirty="0"/>
              <a:t>to </a:t>
            </a:r>
            <a:r>
              <a:rPr lang="en-US" sz="3600" dirty="0" smtClean="0">
                <a:solidFill>
                  <a:srgbClr val="FF0000"/>
                </a:solidFill>
              </a:rPr>
              <a:t>_____ </a:t>
            </a:r>
            <a:r>
              <a:rPr lang="en-US" sz="3600" dirty="0" smtClean="0"/>
              <a:t>individually. Underline 2-3 places in the text. Be sure to add your thinking in the margins. </a:t>
            </a:r>
          </a:p>
          <a:p>
            <a:pPr lvl="0"/>
            <a:r>
              <a:rPr lang="en-US" sz="3600" dirty="0" smtClean="0"/>
              <a:t>Different students will share out their work when we are done.</a:t>
            </a:r>
            <a:endParaRPr lang="en-US" sz="3600" dirty="0"/>
          </a:p>
        </p:txBody>
      </p:sp>
    </p:spTree>
    <p:custDataLst>
      <p:tags r:id="rId1"/>
    </p:custDataLst>
    <p:extLst>
      <p:ext uri="{BB962C8B-B14F-4D97-AF65-F5344CB8AC3E}">
        <p14:creationId xmlns:p14="http://schemas.microsoft.com/office/powerpoint/2010/main" val="3159539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aff5e0ef-78a1-468e-8840-23abfeebdadd"/>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1626</TotalTime>
  <Words>506</Words>
  <Application>Microsoft Office PowerPoint</Application>
  <PresentationFormat>Widescreen</PresentationFormat>
  <Paragraphs>59</Paragraphs>
  <Slides>13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Calibri</vt:lpstr>
      <vt:lpstr>Century Gothic</vt:lpstr>
      <vt:lpstr>Wingdings 2</vt:lpstr>
      <vt:lpstr>Quotable</vt:lpstr>
      <vt:lpstr>Acrobat Document</vt:lpstr>
      <vt:lpstr>9th Grade Lesson 1</vt:lpstr>
      <vt:lpstr>Academic Vocabulary Opener</vt:lpstr>
      <vt:lpstr>Learning Targets</vt:lpstr>
      <vt:lpstr>Our Goal for YOU at RHS…</vt:lpstr>
      <vt:lpstr>R.E.A.D. Annotation Strategy  (Building-Wide Annotation Bookmarks)</vt:lpstr>
      <vt:lpstr>R.E.A.D. Annotation Strategy </vt:lpstr>
      <vt:lpstr>R.E.A.D. Annotation Strategy </vt:lpstr>
      <vt:lpstr>R.E.A.D. Annotation Strategy </vt:lpstr>
      <vt:lpstr>R.E.A.D. Annotation Strategy (cont.)</vt:lpstr>
      <vt:lpstr>Elevator Share</vt:lpstr>
      <vt:lpstr> GIST Statement </vt:lpstr>
      <vt:lpstr>Closer: Tracking Student Progress</vt:lpstr>
      <vt:lpstr>Collecting Work</vt:lpstr>
    </vt:vector>
  </TitlesOfParts>
  <Company>SPS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Collaboration</dc:title>
  <dc:creator>New System Setup</dc:creator>
  <cp:lastModifiedBy>Briana Waldman</cp:lastModifiedBy>
  <cp:revision>146</cp:revision>
  <cp:lastPrinted>2016-05-17T16:46:34Z</cp:lastPrinted>
  <dcterms:created xsi:type="dcterms:W3CDTF">2014-08-26T19:31:58Z</dcterms:created>
  <dcterms:modified xsi:type="dcterms:W3CDTF">2017-09-12T21:04:04Z</dcterms:modified>
</cp:coreProperties>
</file>