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66"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5/19/2016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11</a:t>
            </a:r>
            <a:r>
              <a:rPr lang="en-US" baseline="30000" dirty="0" smtClean="0"/>
              <a:t>th</a:t>
            </a:r>
            <a:r>
              <a:rPr lang="en-US" dirty="0" smtClean="0"/>
              <a:t> Grade - 2</a:t>
            </a:r>
            <a:r>
              <a:rPr lang="en-US" baseline="30000" dirty="0" smtClean="0"/>
              <a:t>nd</a:t>
            </a:r>
            <a:r>
              <a:rPr lang="en-US" dirty="0" smtClean="0"/>
              <a:t> Semester</a:t>
            </a:r>
            <a:endParaRPr lang="en-US" dirty="0"/>
          </a:p>
        </p:txBody>
      </p:sp>
    </p:spTree>
    <p:extLst>
      <p:ext uri="{BB962C8B-B14F-4D97-AF65-F5344CB8AC3E}">
        <p14:creationId xmlns:p14="http://schemas.microsoft.com/office/powerpoint/2010/main" val="4031363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Opener:</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05932199"/>
              </p:ext>
            </p:extLst>
          </p:nvPr>
        </p:nvGraphicFramePr>
        <p:xfrm>
          <a:off x="5772208" y="3188720"/>
          <a:ext cx="5652582" cy="3437989"/>
        </p:xfrm>
        <a:graphic>
          <a:graphicData uri="http://schemas.openxmlformats.org/drawingml/2006/table">
            <a:tbl>
              <a:tblPr firstRow="1" firstCol="1" bandRow="1">
                <a:tableStyleId>{5C22544A-7EE6-4342-B048-85BDC9FD1C3A}</a:tableStyleId>
              </a:tblPr>
              <a:tblGrid>
                <a:gridCol w="1586417"/>
                <a:gridCol w="1928528"/>
                <a:gridCol w="2137637"/>
              </a:tblGrid>
              <a:tr h="2453401">
                <a:tc>
                  <a:txBody>
                    <a:bodyPr/>
                    <a:lstStyle/>
                    <a:p>
                      <a:pPr marL="0" marR="0">
                        <a:lnSpc>
                          <a:spcPct val="107000"/>
                        </a:lnSpc>
                        <a:spcBef>
                          <a:spcPts val="0"/>
                        </a:spcBef>
                        <a:spcAft>
                          <a:spcPts val="0"/>
                        </a:spcAft>
                      </a:pPr>
                      <a:r>
                        <a:rPr lang="en-US" sz="1500" dirty="0">
                          <a:effectLst/>
                        </a:rPr>
                        <a:t>ID-Identify topic </a:t>
                      </a:r>
                    </a:p>
                    <a:p>
                      <a:pPr marL="0" marR="0">
                        <a:lnSpc>
                          <a:spcPct val="107000"/>
                        </a:lnSpc>
                        <a:spcBef>
                          <a:spcPts val="0"/>
                        </a:spcBef>
                        <a:spcAft>
                          <a:spcPts val="0"/>
                        </a:spcAft>
                      </a:pPr>
                      <a:r>
                        <a:rPr lang="en-US" sz="1500" dirty="0">
                          <a:effectLst/>
                        </a:rPr>
                        <a:t> </a:t>
                      </a:r>
                    </a:p>
                    <a:p>
                      <a:pPr marL="0" marR="0">
                        <a:lnSpc>
                          <a:spcPct val="107000"/>
                        </a:lnSpc>
                        <a:spcBef>
                          <a:spcPts val="0"/>
                        </a:spcBef>
                        <a:spcAft>
                          <a:spcPts val="0"/>
                        </a:spcAft>
                      </a:pPr>
                      <a:r>
                        <a:rPr lang="en-US" sz="1500" dirty="0">
                          <a:effectLst/>
                        </a:rPr>
                        <a:t> </a:t>
                      </a:r>
                      <a:endParaRPr lang="en-U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500" dirty="0">
                          <a:effectLst/>
                        </a:rPr>
                        <a:t>Claim-What you believe, your insight on the topic</a:t>
                      </a:r>
                    </a:p>
                    <a:p>
                      <a:pPr marL="0" marR="0">
                        <a:lnSpc>
                          <a:spcPct val="107000"/>
                        </a:lnSpc>
                        <a:spcBef>
                          <a:spcPts val="0"/>
                        </a:spcBef>
                        <a:spcAft>
                          <a:spcPts val="0"/>
                        </a:spcAft>
                      </a:pPr>
                      <a:r>
                        <a:rPr lang="en-US" sz="1500" dirty="0">
                          <a:effectLst/>
                        </a:rPr>
                        <a:t> </a:t>
                      </a:r>
                    </a:p>
                    <a:p>
                      <a:pPr marL="0" marR="0">
                        <a:lnSpc>
                          <a:spcPct val="107000"/>
                        </a:lnSpc>
                        <a:spcBef>
                          <a:spcPts val="0"/>
                        </a:spcBef>
                        <a:spcAft>
                          <a:spcPts val="0"/>
                        </a:spcAft>
                      </a:pPr>
                      <a:r>
                        <a:rPr lang="en-US" sz="1500" dirty="0">
                          <a:effectLst/>
                        </a:rPr>
                        <a:t> </a:t>
                      </a:r>
                      <a:endParaRPr lang="en-US" sz="1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500" dirty="0">
                          <a:effectLst/>
                        </a:rPr>
                        <a:t>Forecast- 3 general reasons you believe your claim is true</a:t>
                      </a:r>
                    </a:p>
                    <a:p>
                      <a:pPr marL="0" marR="0">
                        <a:lnSpc>
                          <a:spcPct val="107000"/>
                        </a:lnSpc>
                        <a:spcBef>
                          <a:spcPts val="0"/>
                        </a:spcBef>
                        <a:spcAft>
                          <a:spcPts val="0"/>
                        </a:spcAft>
                      </a:pPr>
                      <a:r>
                        <a:rPr lang="en-US" sz="1500" dirty="0">
                          <a:effectLst/>
                        </a:rPr>
                        <a:t> </a:t>
                      </a:r>
                    </a:p>
                    <a:p>
                      <a:pPr marL="0" marR="0">
                        <a:lnSpc>
                          <a:spcPct val="107000"/>
                        </a:lnSpc>
                        <a:spcBef>
                          <a:spcPts val="0"/>
                        </a:spcBef>
                        <a:spcAft>
                          <a:spcPts val="0"/>
                        </a:spcAft>
                      </a:pPr>
                      <a:r>
                        <a:rPr lang="en-US" sz="1500" dirty="0">
                          <a:effectLst/>
                        </a:rPr>
                        <a:t> </a:t>
                      </a:r>
                      <a:endParaRPr lang="en-US" sz="1500" dirty="0">
                        <a:effectLst/>
                        <a:latin typeface="Times New Roman" panose="02020603050405020304" pitchFamily="18" charset="0"/>
                        <a:ea typeface="Times New Roman" panose="02020603050405020304" pitchFamily="18" charset="0"/>
                      </a:endParaRPr>
                    </a:p>
                  </a:txBody>
                  <a:tcPr marL="68580" marR="68580" marT="0" marB="0"/>
                </a:tc>
              </a:tr>
              <a:tr h="984588">
                <a:tc gridSpan="3">
                  <a:txBody>
                    <a:bodyPr/>
                    <a:lstStyle/>
                    <a:p>
                      <a:pPr marL="0" marR="0">
                        <a:lnSpc>
                          <a:spcPct val="107000"/>
                        </a:lnSpc>
                        <a:spcBef>
                          <a:spcPts val="0"/>
                        </a:spcBef>
                        <a:spcAft>
                          <a:spcPts val="0"/>
                        </a:spcAft>
                      </a:pPr>
                      <a:r>
                        <a:rPr lang="en-US" sz="1500" dirty="0">
                          <a:effectLst/>
                        </a:rPr>
                        <a:t>Thesis: </a:t>
                      </a:r>
                    </a:p>
                    <a:p>
                      <a:pPr marL="0" marR="0">
                        <a:lnSpc>
                          <a:spcPct val="107000"/>
                        </a:lnSpc>
                        <a:spcBef>
                          <a:spcPts val="0"/>
                        </a:spcBef>
                        <a:spcAft>
                          <a:spcPts val="0"/>
                        </a:spcAft>
                      </a:pPr>
                      <a:r>
                        <a:rPr lang="en-US" sz="1500" dirty="0">
                          <a:effectLst/>
                        </a:rPr>
                        <a:t> </a:t>
                      </a:r>
                    </a:p>
                    <a:p>
                      <a:pPr marL="0" marR="0">
                        <a:lnSpc>
                          <a:spcPct val="107000"/>
                        </a:lnSpc>
                        <a:spcBef>
                          <a:spcPts val="0"/>
                        </a:spcBef>
                        <a:spcAft>
                          <a:spcPts val="0"/>
                        </a:spcAft>
                      </a:pPr>
                      <a:r>
                        <a:rPr lang="en-US" sz="1500" dirty="0">
                          <a:effectLst/>
                        </a:rPr>
                        <a:t> </a:t>
                      </a:r>
                      <a:endParaRPr lang="en-US" sz="15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
        <p:nvSpPr>
          <p:cNvPr id="9" name="Rectangle 8"/>
          <p:cNvSpPr/>
          <p:nvPr/>
        </p:nvSpPr>
        <p:spPr>
          <a:xfrm>
            <a:off x="681318" y="2026894"/>
            <a:ext cx="4826597" cy="5016758"/>
          </a:xfrm>
          <a:prstGeom prst="rect">
            <a:avLst/>
          </a:prstGeom>
        </p:spPr>
        <p:txBody>
          <a:bodyPr wrap="square">
            <a:spAutoFit/>
          </a:bodyPr>
          <a:lstStyle/>
          <a:p>
            <a:r>
              <a:rPr lang="en-US" sz="2000" dirty="0">
                <a:latin typeface="Arial" panose="020B0604020202020204" pitchFamily="34" charset="0"/>
                <a:ea typeface="Times New Roman" panose="02020603050405020304" pitchFamily="18" charset="0"/>
              </a:rPr>
              <a:t>Turn and talk with your neighbor about the </a:t>
            </a:r>
            <a:r>
              <a:rPr lang="en-US" sz="2000" dirty="0" smtClean="0">
                <a:latin typeface="Arial" panose="020B0604020202020204" pitchFamily="34" charset="0"/>
                <a:ea typeface="Times New Roman" panose="02020603050405020304" pitchFamily="18" charset="0"/>
              </a:rPr>
              <a:t>following ideas for your thesis generator. </a:t>
            </a:r>
            <a:r>
              <a:rPr lang="en-US" sz="2000" dirty="0">
                <a:latin typeface="Arial" panose="020B0604020202020204" pitchFamily="34" charset="0"/>
                <a:ea typeface="Times New Roman" panose="02020603050405020304" pitchFamily="18" charset="0"/>
              </a:rPr>
              <a:t>Write down any new ideas that you think should be added to your organizer</a:t>
            </a:r>
            <a:r>
              <a:rPr lang="en-US" sz="2000" dirty="0" smtClean="0">
                <a:latin typeface="Arial" panose="020B0604020202020204" pitchFamily="34" charset="0"/>
                <a:ea typeface="Times New Roman" panose="02020603050405020304" pitchFamily="18" charset="0"/>
              </a:rPr>
              <a:t>:</a:t>
            </a:r>
          </a:p>
          <a:p>
            <a:endParaRPr lang="en-US" sz="2000" dirty="0">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2000" dirty="0">
                <a:solidFill>
                  <a:srgbClr val="0070C0"/>
                </a:solidFill>
                <a:latin typeface="Arial" panose="020B0604020202020204" pitchFamily="34" charset="0"/>
              </a:rPr>
              <a:t>Share what you have written in your “Topic” box</a:t>
            </a:r>
            <a:endParaRPr lang="en-US" sz="2000" dirty="0">
              <a:solidFill>
                <a:srgbClr val="0070C0"/>
              </a:solidFill>
            </a:endParaRPr>
          </a:p>
          <a:p>
            <a:pPr marL="342900" lvl="0" indent="-342900">
              <a:buFont typeface="Symbol" panose="05050102010706020507" pitchFamily="18" charset="2"/>
              <a:buChar char=""/>
            </a:pPr>
            <a:r>
              <a:rPr lang="en-US" sz="2000" dirty="0">
                <a:solidFill>
                  <a:srgbClr val="0070C0"/>
                </a:solidFill>
                <a:latin typeface="Arial" panose="020B0604020202020204" pitchFamily="34" charset="0"/>
              </a:rPr>
              <a:t>Share your claim</a:t>
            </a:r>
            <a:endParaRPr lang="en-US" sz="2000" dirty="0">
              <a:solidFill>
                <a:srgbClr val="0070C0"/>
              </a:solidFill>
            </a:endParaRPr>
          </a:p>
          <a:p>
            <a:pPr marL="342900" lvl="0" indent="-342900">
              <a:buFont typeface="Symbol" panose="05050102010706020507" pitchFamily="18" charset="2"/>
              <a:buChar char=""/>
            </a:pPr>
            <a:r>
              <a:rPr lang="en-US" sz="2000" dirty="0">
                <a:solidFill>
                  <a:srgbClr val="0070C0"/>
                </a:solidFill>
                <a:latin typeface="Arial" panose="020B0604020202020204" pitchFamily="34" charset="0"/>
              </a:rPr>
              <a:t>Share your three statements for the “forecast” </a:t>
            </a:r>
            <a:r>
              <a:rPr lang="en-US" sz="2000" dirty="0" smtClean="0">
                <a:solidFill>
                  <a:srgbClr val="0070C0"/>
                </a:solidFill>
                <a:latin typeface="Arial" panose="020B0604020202020204" pitchFamily="34" charset="0"/>
              </a:rPr>
              <a:t>box</a:t>
            </a:r>
          </a:p>
          <a:p>
            <a:pPr marL="342900" lvl="0" indent="-342900">
              <a:buFont typeface="Symbol" panose="05050102010706020507" pitchFamily="18" charset="2"/>
              <a:buChar char=""/>
            </a:pPr>
            <a:endParaRPr lang="en-US" sz="2000" dirty="0">
              <a:effectLst/>
              <a:latin typeface="Arial" panose="020B0604020202020204" pitchFamily="34" charset="0"/>
            </a:endParaRPr>
          </a:p>
          <a:p>
            <a:r>
              <a:rPr lang="en-US" sz="2000" dirty="0">
                <a:solidFill>
                  <a:srgbClr val="7030A0"/>
                </a:solidFill>
              </a:rPr>
              <a:t>When finished sharing, use your organizer to craft a thesis statement responding to the prompt:</a:t>
            </a:r>
          </a:p>
          <a:p>
            <a:pPr lvl="0"/>
            <a:endParaRPr lang="en-US" sz="2000" dirty="0">
              <a:effectLst/>
            </a:endParaRPr>
          </a:p>
        </p:txBody>
      </p:sp>
      <p:pic>
        <p:nvPicPr>
          <p:cNvPr id="10" name="Picture 9"/>
          <p:cNvPicPr>
            <a:picLocks noChangeAspect="1"/>
          </p:cNvPicPr>
          <p:nvPr/>
        </p:nvPicPr>
        <p:blipFill>
          <a:blip r:embed="rId2"/>
          <a:stretch>
            <a:fillRect/>
          </a:stretch>
        </p:blipFill>
        <p:spPr>
          <a:xfrm>
            <a:off x="8175812" y="723544"/>
            <a:ext cx="2829430" cy="1984824"/>
          </a:xfrm>
          <a:prstGeom prst="rect">
            <a:avLst/>
          </a:prstGeom>
        </p:spPr>
      </p:pic>
    </p:spTree>
    <p:extLst>
      <p:ext uri="{BB962C8B-B14F-4D97-AF65-F5344CB8AC3E}">
        <p14:creationId xmlns:p14="http://schemas.microsoft.com/office/powerpoint/2010/main" val="368887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500" dirty="0" smtClean="0"/>
              <a:t>TARGETS</a:t>
            </a:r>
            <a:endParaRPr lang="en-US" sz="3500" dirty="0"/>
          </a:p>
        </p:txBody>
      </p:sp>
      <p:sp>
        <p:nvSpPr>
          <p:cNvPr id="3" name="Content Placeholder 2"/>
          <p:cNvSpPr>
            <a:spLocks noGrp="1"/>
          </p:cNvSpPr>
          <p:nvPr>
            <p:ph idx="1"/>
          </p:nvPr>
        </p:nvSpPr>
        <p:spPr/>
        <p:txBody>
          <a:bodyPr/>
          <a:lstStyle/>
          <a:p>
            <a:r>
              <a:rPr lang="en-US" b="1" dirty="0"/>
              <a:t>Literacy Target(s):</a:t>
            </a:r>
            <a:endParaRPr lang="en-US" dirty="0"/>
          </a:p>
          <a:p>
            <a:pPr lvl="0"/>
            <a:r>
              <a:rPr lang="en-US" dirty="0"/>
              <a:t>I can develop and support a thesis with accurately cited supporting evidence.</a:t>
            </a:r>
          </a:p>
          <a:p>
            <a:pPr lvl="0"/>
            <a:r>
              <a:rPr lang="en-US" dirty="0"/>
              <a:t>I can construct a viable written argument that includes: evidence, opposing views, and a final conclusion.</a:t>
            </a:r>
          </a:p>
          <a:p>
            <a:pPr lvl="0"/>
            <a:r>
              <a:rPr lang="en-US" dirty="0"/>
              <a:t>I can use reading strategies to access, interpret, and record information.</a:t>
            </a:r>
          </a:p>
          <a:p>
            <a:pPr marL="0" indent="0">
              <a:buNone/>
            </a:pPr>
            <a:endParaRPr lang="en-US" dirty="0"/>
          </a:p>
        </p:txBody>
      </p:sp>
      <p:pic>
        <p:nvPicPr>
          <p:cNvPr id="4" name="Picture 3"/>
          <p:cNvPicPr>
            <a:picLocks noChangeAspect="1"/>
          </p:cNvPicPr>
          <p:nvPr/>
        </p:nvPicPr>
        <p:blipFill>
          <a:blip r:embed="rId2"/>
          <a:stretch>
            <a:fillRect/>
          </a:stretch>
        </p:blipFill>
        <p:spPr>
          <a:xfrm>
            <a:off x="8995410" y="4294514"/>
            <a:ext cx="2247900" cy="2028825"/>
          </a:xfrm>
          <a:prstGeom prst="rect">
            <a:avLst/>
          </a:prstGeom>
        </p:spPr>
      </p:pic>
    </p:spTree>
    <p:extLst>
      <p:ext uri="{BB962C8B-B14F-4D97-AF65-F5344CB8AC3E}">
        <p14:creationId xmlns:p14="http://schemas.microsoft.com/office/powerpoint/2010/main" val="14049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45927"/>
            <a:ext cx="11029616" cy="1013800"/>
          </a:xfrm>
        </p:spPr>
        <p:txBody>
          <a:bodyPr>
            <a:normAutofit fontScale="90000"/>
          </a:bodyPr>
          <a:lstStyle/>
          <a:p>
            <a:pPr algn="ctr"/>
            <a:r>
              <a:rPr lang="en-US" b="1" dirty="0" smtClean="0"/>
              <a:t>Whole Group </a:t>
            </a:r>
            <a:r>
              <a:rPr lang="en-US" dirty="0" smtClean="0"/>
              <a:t>Practice: </a:t>
            </a:r>
            <a:br>
              <a:rPr lang="en-US" dirty="0" smtClean="0"/>
            </a:br>
            <a:r>
              <a:rPr lang="en-US" dirty="0" smtClean="0"/>
              <a:t>Supporting a Thesis</a:t>
            </a:r>
            <a:br>
              <a:rPr lang="en-US" dirty="0" smtClean="0"/>
            </a:br>
            <a:r>
              <a:rPr lang="en-US" dirty="0" smtClean="0"/>
              <a:t>Claim, Evidence, Commentary/Reasoning</a:t>
            </a:r>
            <a:endParaRPr lang="en-US" dirty="0"/>
          </a:p>
        </p:txBody>
      </p:sp>
      <p:sp>
        <p:nvSpPr>
          <p:cNvPr id="12" name="Rectangle 11"/>
          <p:cNvSpPr/>
          <p:nvPr/>
        </p:nvSpPr>
        <p:spPr>
          <a:xfrm>
            <a:off x="2372212" y="4038562"/>
            <a:ext cx="1785620" cy="141414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6993107" y="3937597"/>
            <a:ext cx="1966595" cy="14922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p:nvSpPr>
        <p:spPr>
          <a:xfrm>
            <a:off x="4603602" y="4014432"/>
            <a:ext cx="1914525" cy="145732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5" name="Straight Arrow Connector 14"/>
          <p:cNvCxnSpPr/>
          <p:nvPr/>
        </p:nvCxnSpPr>
        <p:spPr>
          <a:xfrm>
            <a:off x="4197837" y="428557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638777" y="431986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4"/>
          <p:cNvSpPr>
            <a:spLocks noChangeArrowheads="1"/>
          </p:cNvSpPr>
          <p:nvPr/>
        </p:nvSpPr>
        <p:spPr bwMode="auto">
          <a:xfrm>
            <a:off x="1688952" y="-41954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Group Practice</a:t>
            </a: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a class, fill out the following organizer using the first forecast reason from your thesis statement:</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Claim – A forecast reason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1688952" y="-37382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Evidence                                          Commentary/Reasoning	</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1688952" y="-32810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2333356" y="3660598"/>
            <a:ext cx="2217541" cy="276999"/>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Claim – A forecast reason</a:t>
            </a:r>
            <a:endParaRPr lang="en-US" sz="1200" dirty="0"/>
          </a:p>
        </p:txBody>
      </p:sp>
      <p:sp>
        <p:nvSpPr>
          <p:cNvPr id="23" name="Rectangle 22"/>
          <p:cNvSpPr/>
          <p:nvPr/>
        </p:nvSpPr>
        <p:spPr>
          <a:xfrm>
            <a:off x="5149918" y="3660597"/>
            <a:ext cx="821892" cy="276999"/>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 Evidence </a:t>
            </a:r>
            <a:endParaRPr lang="en-US" sz="1200" dirty="0"/>
          </a:p>
        </p:txBody>
      </p:sp>
      <p:sp>
        <p:nvSpPr>
          <p:cNvPr id="24" name="Rectangle 23"/>
          <p:cNvSpPr/>
          <p:nvPr/>
        </p:nvSpPr>
        <p:spPr>
          <a:xfrm>
            <a:off x="7103688" y="3568264"/>
            <a:ext cx="2031325" cy="369332"/>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Commentary/Reasoning</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25" name="Rectangle 24"/>
          <p:cNvSpPr/>
          <p:nvPr/>
        </p:nvSpPr>
        <p:spPr>
          <a:xfrm>
            <a:off x="581192" y="2050862"/>
            <a:ext cx="10884689" cy="5281061"/>
          </a:xfrm>
          <a:prstGeom prst="rect">
            <a:avLst/>
          </a:prstGeom>
        </p:spPr>
        <p:txBody>
          <a:bodyPr wrap="square">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Consider the prompt you analyzed, the text you annotated and your written thesis statement as you fill in the following organizer. Look at your annotations and identify evidence from the text to support your claim. Through commentary, develop your own thinking about the evidence.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r>
              <a:rPr lang="en-US" dirty="0" smtClean="0"/>
              <a:t>Claim: ________________________________</a:t>
            </a:r>
          </a:p>
          <a:p>
            <a:r>
              <a:rPr lang="en-US" dirty="0" smtClean="0"/>
              <a:t>Evidence</a:t>
            </a:r>
            <a:r>
              <a:rPr lang="en-US" dirty="0"/>
              <a:t>:______________________________</a:t>
            </a:r>
          </a:p>
          <a:p>
            <a:r>
              <a:rPr lang="en-US" dirty="0"/>
              <a:t>Commentary: ___________________________</a:t>
            </a: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87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845927"/>
            <a:ext cx="11029616" cy="1013800"/>
          </a:xfrm>
        </p:spPr>
        <p:txBody>
          <a:bodyPr>
            <a:normAutofit fontScale="90000"/>
          </a:bodyPr>
          <a:lstStyle/>
          <a:p>
            <a:pPr algn="ctr"/>
            <a:r>
              <a:rPr lang="en-US" b="1" dirty="0" smtClean="0"/>
              <a:t>Partner / Small Group </a:t>
            </a:r>
            <a:r>
              <a:rPr lang="en-US" dirty="0" smtClean="0"/>
              <a:t>Practice: </a:t>
            </a:r>
            <a:br>
              <a:rPr lang="en-US" dirty="0" smtClean="0"/>
            </a:br>
            <a:r>
              <a:rPr lang="en-US" dirty="0" smtClean="0"/>
              <a:t>Supporting a Thesis</a:t>
            </a:r>
            <a:br>
              <a:rPr lang="en-US" dirty="0" smtClean="0"/>
            </a:br>
            <a:r>
              <a:rPr lang="en-US" dirty="0" smtClean="0"/>
              <a:t>Claim, Evidence, Commentary/Reasoning</a:t>
            </a:r>
            <a:endParaRPr lang="en-US" dirty="0"/>
          </a:p>
        </p:txBody>
      </p:sp>
      <p:sp>
        <p:nvSpPr>
          <p:cNvPr id="12" name="Rectangle 11"/>
          <p:cNvSpPr/>
          <p:nvPr/>
        </p:nvSpPr>
        <p:spPr>
          <a:xfrm>
            <a:off x="2372212" y="4038562"/>
            <a:ext cx="1785620" cy="141414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6993107" y="3937597"/>
            <a:ext cx="1966595" cy="14922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p:nvSpPr>
        <p:spPr>
          <a:xfrm>
            <a:off x="4603602" y="4014432"/>
            <a:ext cx="1914525" cy="145732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5" name="Straight Arrow Connector 14"/>
          <p:cNvCxnSpPr/>
          <p:nvPr/>
        </p:nvCxnSpPr>
        <p:spPr>
          <a:xfrm>
            <a:off x="4197837" y="428557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638777" y="431986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4"/>
          <p:cNvSpPr>
            <a:spLocks noChangeArrowheads="1"/>
          </p:cNvSpPr>
          <p:nvPr/>
        </p:nvSpPr>
        <p:spPr bwMode="auto">
          <a:xfrm>
            <a:off x="1688952" y="-41954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Group Practice</a:t>
            </a: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a class, fill out the following organizer using the first forecast reason from your thesis statement:</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Claim – A forecast reason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1688952" y="-37382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Evidence                                          Commentary/Reasoning	</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1688952" y="-32810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2333356" y="3660598"/>
            <a:ext cx="2217541" cy="276999"/>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Claim – A forecast reason</a:t>
            </a:r>
            <a:endParaRPr lang="en-US" sz="1200" dirty="0"/>
          </a:p>
        </p:txBody>
      </p:sp>
      <p:sp>
        <p:nvSpPr>
          <p:cNvPr id="23" name="Rectangle 22"/>
          <p:cNvSpPr/>
          <p:nvPr/>
        </p:nvSpPr>
        <p:spPr>
          <a:xfrm>
            <a:off x="5149918" y="3660597"/>
            <a:ext cx="821892" cy="276999"/>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 Evidence </a:t>
            </a:r>
            <a:endParaRPr lang="en-US" sz="1200" dirty="0"/>
          </a:p>
        </p:txBody>
      </p:sp>
      <p:sp>
        <p:nvSpPr>
          <p:cNvPr id="24" name="Rectangle 23"/>
          <p:cNvSpPr/>
          <p:nvPr/>
        </p:nvSpPr>
        <p:spPr>
          <a:xfrm>
            <a:off x="7103688" y="3568264"/>
            <a:ext cx="2031325" cy="369332"/>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Commentary/Reasoning</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25" name="Rectangle 24"/>
          <p:cNvSpPr/>
          <p:nvPr/>
        </p:nvSpPr>
        <p:spPr>
          <a:xfrm>
            <a:off x="581192" y="2050862"/>
            <a:ext cx="10884689" cy="4401077"/>
          </a:xfrm>
          <a:prstGeom prst="rect">
            <a:avLst/>
          </a:prstGeom>
        </p:spPr>
        <p:txBody>
          <a:bodyPr wrap="square">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Consider the prompt you analyzed, the text you annotated and your written thesis statement as you fill in the following organizer. Look at your annotations and identify evidence from the text to support your claim. Through commentary, develop your own thinking about the evidence</a:t>
            </a:r>
            <a:r>
              <a:rPr lang="en-US" b="1"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endParaRPr lang="en-US" sz="2000" dirty="0" smtClean="0"/>
          </a:p>
          <a:p>
            <a:r>
              <a:rPr lang="en-US" sz="2000" dirty="0" smtClean="0"/>
              <a:t>Evidence</a:t>
            </a:r>
            <a:r>
              <a:rPr lang="en-US" sz="2000" dirty="0" smtClean="0"/>
              <a:t>:______________________________</a:t>
            </a:r>
            <a:endParaRPr lang="en-US" sz="2000" dirty="0"/>
          </a:p>
          <a:p>
            <a:r>
              <a:rPr lang="en-US" sz="2000" dirty="0" smtClean="0"/>
              <a:t>Commentary: ___________________________</a:t>
            </a:r>
            <a:endParaRPr lang="en-US" sz="2000" b="1" u="sng"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164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491744"/>
            <a:ext cx="11029616" cy="1013800"/>
          </a:xfrm>
        </p:spPr>
        <p:txBody>
          <a:bodyPr>
            <a:normAutofit/>
          </a:bodyPr>
          <a:lstStyle/>
          <a:p>
            <a:pPr algn="ctr"/>
            <a:r>
              <a:rPr lang="en-US" dirty="0" smtClean="0"/>
              <a:t>Extension: </a:t>
            </a:r>
            <a:r>
              <a:rPr lang="en-US" b="1" dirty="0" smtClean="0"/>
              <a:t>Independent Practice</a:t>
            </a:r>
            <a:endParaRPr lang="en-US" b="1" dirty="0"/>
          </a:p>
        </p:txBody>
      </p:sp>
      <p:sp>
        <p:nvSpPr>
          <p:cNvPr id="12" name="Rectangle 11"/>
          <p:cNvSpPr/>
          <p:nvPr/>
        </p:nvSpPr>
        <p:spPr>
          <a:xfrm>
            <a:off x="2372212" y="4038562"/>
            <a:ext cx="1785620" cy="1414145"/>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Oval 12"/>
          <p:cNvSpPr/>
          <p:nvPr/>
        </p:nvSpPr>
        <p:spPr>
          <a:xfrm>
            <a:off x="6993107" y="3937597"/>
            <a:ext cx="1966595" cy="1492250"/>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ounded Rectangle 13"/>
          <p:cNvSpPr/>
          <p:nvPr/>
        </p:nvSpPr>
        <p:spPr>
          <a:xfrm>
            <a:off x="4603602" y="4014432"/>
            <a:ext cx="1914525" cy="145732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15" name="Straight Arrow Connector 14"/>
          <p:cNvCxnSpPr/>
          <p:nvPr/>
        </p:nvCxnSpPr>
        <p:spPr>
          <a:xfrm>
            <a:off x="4197837" y="428557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638777" y="4319867"/>
            <a:ext cx="353060" cy="8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4"/>
          <p:cNvSpPr>
            <a:spLocks noChangeArrowheads="1"/>
          </p:cNvSpPr>
          <p:nvPr/>
        </p:nvSpPr>
        <p:spPr bwMode="auto">
          <a:xfrm>
            <a:off x="1688952" y="-41954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 Group Practice</a:t>
            </a: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As a class, fill out the following organizer using the first forecast reason from your thesis statement:</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Claim – A forecast reason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Rectangle 15"/>
          <p:cNvSpPr>
            <a:spLocks noChangeArrowheads="1"/>
          </p:cNvSpPr>
          <p:nvPr/>
        </p:nvSpPr>
        <p:spPr bwMode="auto">
          <a:xfrm>
            <a:off x="1688952" y="-37382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Evidence                                          Commentary/Reasoning	</a:t>
            </a:r>
            <a:endParaRPr kumimoji="0" lang="en-US" altLang="en-US" sz="10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6"/>
          <p:cNvSpPr>
            <a:spLocks noChangeArrowheads="1"/>
          </p:cNvSpPr>
          <p:nvPr/>
        </p:nvSpPr>
        <p:spPr bwMode="auto">
          <a:xfrm>
            <a:off x="1688952" y="-32810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21"/>
          <p:cNvSpPr/>
          <p:nvPr/>
        </p:nvSpPr>
        <p:spPr>
          <a:xfrm>
            <a:off x="2333356" y="3660598"/>
            <a:ext cx="2217541" cy="276999"/>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Claim – A forecast reason</a:t>
            </a:r>
            <a:endParaRPr lang="en-US" sz="1200" dirty="0"/>
          </a:p>
        </p:txBody>
      </p:sp>
      <p:sp>
        <p:nvSpPr>
          <p:cNvPr id="23" name="Rectangle 22"/>
          <p:cNvSpPr/>
          <p:nvPr/>
        </p:nvSpPr>
        <p:spPr>
          <a:xfrm>
            <a:off x="5149918" y="3660597"/>
            <a:ext cx="821892" cy="276999"/>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 Evidence </a:t>
            </a:r>
            <a:endParaRPr lang="en-US" sz="1200" dirty="0"/>
          </a:p>
        </p:txBody>
      </p:sp>
      <p:sp>
        <p:nvSpPr>
          <p:cNvPr id="24" name="Rectangle 23"/>
          <p:cNvSpPr/>
          <p:nvPr/>
        </p:nvSpPr>
        <p:spPr>
          <a:xfrm>
            <a:off x="7103688" y="3568264"/>
            <a:ext cx="2031325" cy="369332"/>
          </a:xfrm>
          <a:prstGeom prst="rect">
            <a:avLst/>
          </a:prstGeom>
        </p:spPr>
        <p:txBody>
          <a:bodyPr wrap="non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Commentary/Reasoning</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en-US" dirty="0"/>
          </a:p>
        </p:txBody>
      </p:sp>
      <p:sp>
        <p:nvSpPr>
          <p:cNvPr id="25" name="Rectangle 24"/>
          <p:cNvSpPr/>
          <p:nvPr/>
        </p:nvSpPr>
        <p:spPr>
          <a:xfrm>
            <a:off x="581192" y="2050862"/>
            <a:ext cx="10884689" cy="4605107"/>
          </a:xfrm>
          <a:prstGeom prst="rect">
            <a:avLst/>
          </a:prstGeom>
        </p:spPr>
        <p:txBody>
          <a:bodyPr wrap="square">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Consider the prompt you analyzed, the text you annotated and your written thesis statement as you fill in the following organizer. Look at your annotations and identify evidence from the text to support your claim. Through commentary, develop your own thinking about the evidence.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r>
              <a:rPr lang="en-US" dirty="0" smtClean="0"/>
              <a:t>Evidence</a:t>
            </a:r>
            <a:r>
              <a:rPr lang="en-US" dirty="0"/>
              <a:t>:______________________________</a:t>
            </a:r>
          </a:p>
          <a:p>
            <a:r>
              <a:rPr lang="en-US" dirty="0"/>
              <a:t>Commentary: ___________________________</a:t>
            </a: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b="1" u="sng"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35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500" dirty="0" smtClean="0"/>
              <a:t>CLOSER</a:t>
            </a:r>
            <a:endParaRPr lang="en-US" sz="7500" dirty="0"/>
          </a:p>
        </p:txBody>
      </p:sp>
      <p:sp>
        <p:nvSpPr>
          <p:cNvPr id="4" name="Content Placeholder 3"/>
          <p:cNvSpPr>
            <a:spLocks noGrp="1"/>
          </p:cNvSpPr>
          <p:nvPr>
            <p:ph sz="half" idx="2"/>
          </p:nvPr>
        </p:nvSpPr>
        <p:spPr>
          <a:xfrm>
            <a:off x="581193" y="2915295"/>
            <a:ext cx="5393100" cy="2934999"/>
          </a:xfrm>
        </p:spPr>
        <p:txBody>
          <a:bodyPr/>
          <a:lstStyle/>
          <a:p>
            <a:r>
              <a:rPr lang="en-US" i="1" dirty="0"/>
              <a:t>Reflect on one area of strength and area as you practice using </a:t>
            </a:r>
            <a:r>
              <a:rPr lang="en-US" dirty="0"/>
              <a:t> claim, evidence, commentary/reasoning to support a thesis statement. Be specific in your reflection:</a:t>
            </a:r>
          </a:p>
        </p:txBody>
      </p:sp>
      <p:sp>
        <p:nvSpPr>
          <p:cNvPr id="6" name="Content Placeholder 5"/>
          <p:cNvSpPr>
            <a:spLocks noGrp="1"/>
          </p:cNvSpPr>
          <p:nvPr>
            <p:ph sz="quarter" idx="4"/>
          </p:nvPr>
        </p:nvSpPr>
        <p:spPr>
          <a:xfrm>
            <a:off x="2242192" y="4195455"/>
            <a:ext cx="4545883" cy="2216104"/>
          </a:xfrm>
        </p:spPr>
        <p:txBody>
          <a:bodyPr/>
          <a:lstStyle/>
          <a:p>
            <a:r>
              <a:rPr lang="en-US" dirty="0"/>
              <a:t> </a:t>
            </a:r>
            <a:r>
              <a:rPr lang="en-US" dirty="0" smtClean="0"/>
              <a:t>One </a:t>
            </a:r>
            <a:r>
              <a:rPr lang="en-US" dirty="0"/>
              <a:t>s</a:t>
            </a:r>
            <a:r>
              <a:rPr lang="en-US" dirty="0" smtClean="0"/>
              <a:t>trength</a:t>
            </a:r>
            <a:r>
              <a:rPr lang="en-US" dirty="0"/>
              <a:t>: </a:t>
            </a:r>
          </a:p>
          <a:p>
            <a:pPr marL="0" indent="0">
              <a:buNone/>
            </a:pPr>
            <a:r>
              <a:rPr lang="en-US" dirty="0"/>
              <a:t> </a:t>
            </a:r>
          </a:p>
          <a:p>
            <a:r>
              <a:rPr lang="en-US" dirty="0"/>
              <a:t> </a:t>
            </a:r>
            <a:r>
              <a:rPr lang="en-US" dirty="0" smtClean="0"/>
              <a:t> One </a:t>
            </a:r>
            <a:r>
              <a:rPr lang="en-US" dirty="0"/>
              <a:t>q</a:t>
            </a:r>
            <a:r>
              <a:rPr lang="en-US" dirty="0" smtClean="0"/>
              <a:t>uestion </a:t>
            </a:r>
            <a:r>
              <a:rPr lang="en-US" dirty="0"/>
              <a:t>or area for improvement:</a:t>
            </a:r>
          </a:p>
        </p:txBody>
      </p:sp>
      <p:pic>
        <p:nvPicPr>
          <p:cNvPr id="7" name="Picture 6"/>
          <p:cNvPicPr>
            <a:picLocks noChangeAspect="1"/>
          </p:cNvPicPr>
          <p:nvPr/>
        </p:nvPicPr>
        <p:blipFill>
          <a:blip r:embed="rId2"/>
          <a:stretch>
            <a:fillRect/>
          </a:stretch>
        </p:blipFill>
        <p:spPr>
          <a:xfrm>
            <a:off x="7777779" y="3043914"/>
            <a:ext cx="3499764" cy="2621445"/>
          </a:xfrm>
          <a:prstGeom prst="rect">
            <a:avLst/>
          </a:prstGeom>
        </p:spPr>
      </p:pic>
    </p:spTree>
    <p:extLst>
      <p:ext uri="{BB962C8B-B14F-4D97-AF65-F5344CB8AC3E}">
        <p14:creationId xmlns:p14="http://schemas.microsoft.com/office/powerpoint/2010/main" val="88167383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23</TotalTime>
  <Words>473</Words>
  <Application>Microsoft Office PowerPoint</Application>
  <PresentationFormat>Widescreen</PresentationFormat>
  <Paragraphs>86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Gill Sans MT</vt:lpstr>
      <vt:lpstr>Symbol</vt:lpstr>
      <vt:lpstr>Times New Roman</vt:lpstr>
      <vt:lpstr>Wingdings 2</vt:lpstr>
      <vt:lpstr>Dividend</vt:lpstr>
      <vt:lpstr>11th Grade - 2nd Semester</vt:lpstr>
      <vt:lpstr>Opener:</vt:lpstr>
      <vt:lpstr>TARGETS</vt:lpstr>
      <vt:lpstr>Whole Group Practice:  Supporting a Thesis Claim, Evidence, Commentary/Reasoning</vt:lpstr>
      <vt:lpstr>Partner / Small Group Practice:  Supporting a Thesis Claim, Evidence, Commentary/Reasoning</vt:lpstr>
      <vt:lpstr>Extension: Independent Practice</vt:lpstr>
      <vt:lpstr>CLOSER</vt:lpstr>
    </vt:vector>
  </TitlesOfParts>
  <Company>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11th Grade - 2nd Semester</dc:title>
  <dc:creator>Mariya Mukakabera</dc:creator>
  <cp:lastModifiedBy>Mariya Mukakabera</cp:lastModifiedBy>
  <cp:revision>22</cp:revision>
  <dcterms:created xsi:type="dcterms:W3CDTF">2016-05-16T21:22:08Z</dcterms:created>
  <dcterms:modified xsi:type="dcterms:W3CDTF">2016-05-19T17:08:31Z</dcterms:modified>
</cp:coreProperties>
</file>