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60" r:id="rId3"/>
    <p:sldId id="262" r:id="rId4"/>
    <p:sldId id="276" r:id="rId5"/>
    <p:sldId id="263" r:id="rId6"/>
    <p:sldId id="274" r:id="rId7"/>
    <p:sldId id="266" r:id="rId8"/>
    <p:sldId id="269" r:id="rId9"/>
    <p:sldId id="267" r:id="rId10"/>
    <p:sldId id="268" r:id="rId11"/>
    <p:sldId id="278" r:id="rId12"/>
    <p:sldId id="272" r:id="rId13"/>
    <p:sldId id="273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76" autoAdjust="0"/>
  </p:normalViewPr>
  <p:slideViewPr>
    <p:cSldViewPr snapToGrid="0">
      <p:cViewPr varScale="1">
        <p:scale>
          <a:sx n="41" d="100"/>
          <a:sy n="41" d="100"/>
        </p:scale>
        <p:origin x="84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992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25676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201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4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2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260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56FB56-BA8F-4946-BBB1-B8399135FDC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F9B75D-1214-4187-B2C1-4BD8968865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378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Vocabulary 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830" y="1222612"/>
            <a:ext cx="9452339" cy="2897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Academic Vocabulary </a:t>
            </a:r>
            <a:r>
              <a:rPr lang="en-US" sz="3500" dirty="0" smtClean="0"/>
              <a:t>Word: Use the following organizer as you think about the word: ________________ </a:t>
            </a:r>
            <a:r>
              <a:rPr lang="en-US" b="1" dirty="0"/>
              <a:t> 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41492"/>
              </p:ext>
            </p:extLst>
          </p:nvPr>
        </p:nvGraphicFramePr>
        <p:xfrm>
          <a:off x="1295402" y="3178629"/>
          <a:ext cx="9601196" cy="3044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9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 smtClean="0">
                        <a:effectLst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457200" marR="0" indent="-4114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My Understanding:      1      2      3     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353">
                <a:tc>
                  <a:txBody>
                    <a:bodyPr/>
                    <a:lstStyle/>
                    <a:p>
                      <a:pPr marL="4572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Description: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Visual: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How I make sense of the word: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666">
                <a:tc>
                  <a:txBody>
                    <a:bodyPr/>
                    <a:lstStyle/>
                    <a:p>
                      <a:pPr marL="45720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Definition: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3079214" y="2985571"/>
            <a:ext cx="280930" cy="583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4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Sentence Writing Activity (But, So, Because)</a:t>
            </a:r>
            <a:br>
              <a:rPr lang="en-US" dirty="0"/>
            </a:br>
            <a:r>
              <a:rPr lang="en-US" dirty="0" smtClean="0"/>
              <a:t>Complex </a:t>
            </a:r>
            <a:r>
              <a:rPr lang="en-US" dirty="0"/>
              <a:t>Sentence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465492"/>
            <a:ext cx="10694670" cy="37752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Use each of the simple sentences provided on </a:t>
            </a:r>
            <a:r>
              <a:rPr lang="en-US" sz="3200" smtClean="0">
                <a:solidFill>
                  <a:srgbClr val="FF0000"/>
                </a:solidFill>
              </a:rPr>
              <a:t>slide 9 </a:t>
            </a:r>
            <a:r>
              <a:rPr lang="en-US" sz="3200" dirty="0" smtClean="0">
                <a:solidFill>
                  <a:srgbClr val="FF0000"/>
                </a:solidFill>
              </a:rPr>
              <a:t>and show how to use but, so, and because as an example for students.</a:t>
            </a:r>
          </a:p>
          <a:p>
            <a:pPr marL="0" lv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6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086" y="716097"/>
            <a:ext cx="5993176" cy="13487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Find your “Sole” Mate</a:t>
            </a:r>
            <a:endParaRPr lang="en-US" sz="6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441" y="2599981"/>
            <a:ext cx="8949070" cy="36211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Once you have found your new partner, work together to Craft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sentence using “but” as a conjunction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Craft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two more sentences using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“so”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“because”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 ready to share a sentence you created if your name is called.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Closer: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13" y="3112266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i="1" dirty="0"/>
              <a:t>Based off of today’s targets, predict the purpose for using the R.E.A.D. strategy </a:t>
            </a:r>
            <a:r>
              <a:rPr lang="en-US" sz="2800" i="1" dirty="0" smtClean="0"/>
              <a:t>in </a:t>
            </a:r>
            <a:r>
              <a:rPr lang="en-US" sz="2800" i="1" dirty="0"/>
              <a:t>future classes. </a:t>
            </a:r>
            <a:endParaRPr lang="en-US" sz="2800" i="1" dirty="0" smtClean="0"/>
          </a:p>
          <a:p>
            <a:r>
              <a:rPr lang="en-US" sz="2800" i="1" dirty="0" smtClean="0"/>
              <a:t>Predict </a:t>
            </a:r>
            <a:r>
              <a:rPr lang="en-US" sz="2800" i="1" dirty="0"/>
              <a:t>how this strategy will help you comprehend texts in this class and in your other classes.  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240" y="382385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0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527" y="2883504"/>
            <a:ext cx="9886404" cy="3060096"/>
          </a:xfrm>
        </p:spPr>
        <p:txBody>
          <a:bodyPr/>
          <a:lstStyle/>
          <a:p>
            <a:pPr lvl="0"/>
            <a:r>
              <a:rPr lang="en-US" sz="3600" dirty="0" smtClean="0"/>
              <a:t>Please make sure your name is on the article and the handout.</a:t>
            </a:r>
          </a:p>
          <a:p>
            <a:pPr marL="0" lvl="0" indent="0">
              <a:buNone/>
            </a:pPr>
            <a:endParaRPr lang="en-US" sz="3600" dirty="0" smtClean="0"/>
          </a:p>
          <a:p>
            <a:pPr lvl="0"/>
            <a:r>
              <a:rPr lang="en-US" sz="3600" dirty="0" smtClean="0"/>
              <a:t>I will be collecting both.</a:t>
            </a:r>
          </a:p>
          <a:p>
            <a:pPr marL="0" lv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2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47446"/>
            <a:ext cx="9601196" cy="1303867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10047513" cy="3669697"/>
          </a:xfrm>
        </p:spPr>
        <p:txBody>
          <a:bodyPr>
            <a:normAutofit/>
          </a:bodyPr>
          <a:lstStyle/>
          <a:p>
            <a:r>
              <a:rPr lang="en-US" sz="2700" dirty="0"/>
              <a:t> </a:t>
            </a:r>
            <a:r>
              <a:rPr lang="en-US" sz="2700" dirty="0" smtClean="0"/>
              <a:t>I </a:t>
            </a:r>
            <a:r>
              <a:rPr lang="en-US" sz="2700" dirty="0"/>
              <a:t>can identify, define, and begin to effectively use academic vocabulary in my writing</a:t>
            </a:r>
            <a:r>
              <a:rPr lang="en-US" sz="27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lvl="0"/>
            <a:r>
              <a:rPr lang="en-US" sz="2700" dirty="0"/>
              <a:t>I can annotate text to understand author’s purpose and message</a:t>
            </a:r>
            <a:r>
              <a:rPr lang="en-US" sz="2700" dirty="0" smtClean="0"/>
              <a:t>.</a:t>
            </a:r>
          </a:p>
          <a:p>
            <a:pPr marL="0" lvl="0" indent="0">
              <a:buNone/>
            </a:pPr>
            <a:endParaRPr lang="en-US" sz="1200" dirty="0"/>
          </a:p>
          <a:p>
            <a:r>
              <a:rPr lang="en-US" sz="2700" dirty="0"/>
              <a:t>I can convey my thinking, in complete sentences, using proper writing conventions. </a:t>
            </a:r>
            <a:r>
              <a:rPr lang="en-US" sz="26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10237468" cy="652357"/>
          </a:xfrm>
        </p:spPr>
        <p:txBody>
          <a:bodyPr>
            <a:noAutofit/>
          </a:bodyPr>
          <a:lstStyle/>
          <a:p>
            <a:r>
              <a:rPr lang="en-US" sz="3200" dirty="0"/>
              <a:t>R.E.A.D. Annotation Strategy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Building-Wide Annotation Bookmarks)</a:t>
            </a:r>
          </a:p>
        </p:txBody>
      </p:sp>
      <p:grpSp>
        <p:nvGrpSpPr>
          <p:cNvPr id="5" name="Group 4"/>
          <p:cNvGrpSpPr/>
          <p:nvPr/>
        </p:nvGrpSpPr>
        <p:grpSpPr>
          <a:xfrm rot="1235027" flipH="1">
            <a:off x="8300482" y="3516414"/>
            <a:ext cx="2963587" cy="2067260"/>
            <a:chOff x="805543" y="2461197"/>
            <a:chExt cx="2551709" cy="2067260"/>
          </a:xfrm>
        </p:grpSpPr>
        <p:sp>
          <p:nvSpPr>
            <p:cNvPr id="6" name="Right Arrow 5"/>
            <p:cNvSpPr/>
            <p:nvPr/>
          </p:nvSpPr>
          <p:spPr>
            <a:xfrm>
              <a:off x="805543" y="2461197"/>
              <a:ext cx="2551709" cy="2067260"/>
            </a:xfrm>
            <a:prstGeom prst="rightArrow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9858" y="2956218"/>
              <a:ext cx="1464119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Today’s </a:t>
              </a:r>
            </a:p>
            <a:p>
              <a:pPr algn="ctr"/>
              <a:r>
                <a:rPr lang="en-US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focus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245107" y="1711214"/>
            <a:ext cx="3004457" cy="520297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38278" t="15238" r="38826" b="20578"/>
          <a:stretch/>
        </p:blipFill>
        <p:spPr bwMode="auto">
          <a:xfrm>
            <a:off x="3165231" y="1922586"/>
            <a:ext cx="4736227" cy="4618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4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737" y="372796"/>
            <a:ext cx="10237468" cy="652357"/>
          </a:xfrm>
        </p:spPr>
        <p:txBody>
          <a:bodyPr>
            <a:noAutofit/>
          </a:bodyPr>
          <a:lstStyle/>
          <a:p>
            <a:r>
              <a:rPr lang="en-US" sz="5400" dirty="0" smtClean="0"/>
              <a:t>Annotation using Symbols &amp; </a:t>
            </a:r>
            <a:br>
              <a:rPr lang="en-US" sz="5400" dirty="0" smtClean="0"/>
            </a:br>
            <a:r>
              <a:rPr lang="en-US" sz="5400" dirty="0" smtClean="0"/>
              <a:t>Writing in the Margins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35161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We use writing in the margins because:</a:t>
            </a:r>
          </a:p>
          <a:p>
            <a:pPr lvl="1"/>
            <a:r>
              <a:rPr lang="en-US" sz="2800" dirty="0" smtClean="0"/>
              <a:t>You actively engage with the text.</a:t>
            </a:r>
          </a:p>
          <a:p>
            <a:pPr lvl="1"/>
            <a:r>
              <a:rPr lang="en-US" sz="2800" dirty="0" smtClean="0"/>
              <a:t>It increases comprehension.</a:t>
            </a:r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t will help you remember what is important and what you were thinking as you read the text. </a:t>
            </a:r>
          </a:p>
          <a:p>
            <a:pPr lvl="1"/>
            <a:r>
              <a:rPr lang="en-US" sz="2800" dirty="0" smtClean="0"/>
              <a:t>You won’t have to re-read the whole text when studying.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48" y="712892"/>
            <a:ext cx="8784688" cy="149213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REMEMBER to use the</a:t>
            </a:r>
            <a:br>
              <a:rPr lang="en-US" sz="3000" dirty="0" smtClean="0"/>
            </a:br>
            <a:r>
              <a:rPr lang="en-US" sz="3000" dirty="0" smtClean="0"/>
              <a:t>R.E.A.D</a:t>
            </a:r>
            <a:r>
              <a:rPr lang="en-US" sz="3000" dirty="0"/>
              <a:t>. Annotation </a:t>
            </a:r>
            <a:r>
              <a:rPr lang="en-US" sz="3000" dirty="0" smtClean="0"/>
              <a:t>Strategy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805" y="1972211"/>
            <a:ext cx="5732542" cy="441241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200" b="1" dirty="0" smtClean="0">
                <a:solidFill>
                  <a:srgbClr val="7030A0"/>
                </a:solidFill>
              </a:rPr>
              <a:t>R: </a:t>
            </a:r>
            <a:r>
              <a:rPr lang="en-US" sz="3200" b="1" dirty="0" smtClean="0"/>
              <a:t>Number the paragraphs. </a:t>
            </a:r>
          </a:p>
          <a:p>
            <a:pPr lvl="0"/>
            <a:r>
              <a:rPr lang="en-US" sz="3200" b="1" dirty="0" smtClean="0">
                <a:solidFill>
                  <a:srgbClr val="FFC000"/>
                </a:solidFill>
              </a:rPr>
              <a:t>E</a:t>
            </a:r>
            <a:r>
              <a:rPr lang="en-US" sz="3200" dirty="0" smtClean="0"/>
              <a:t>: E</a:t>
            </a:r>
            <a:r>
              <a:rPr lang="en-US" sz="3200" b="1" dirty="0" smtClean="0"/>
              <a:t>xplore and circle key terms and important points.</a:t>
            </a:r>
          </a:p>
          <a:p>
            <a:pPr lvl="0"/>
            <a:r>
              <a:rPr lang="en-US" sz="3200" b="1" dirty="0" smtClean="0">
                <a:solidFill>
                  <a:srgbClr val="7030A0"/>
                </a:solidFill>
              </a:rPr>
              <a:t>A</a:t>
            </a:r>
            <a:r>
              <a:rPr lang="en-US" sz="3200" dirty="0" smtClean="0">
                <a:solidFill>
                  <a:srgbClr val="7030A0"/>
                </a:solidFill>
              </a:rPr>
              <a:t>: </a:t>
            </a:r>
            <a:r>
              <a:rPr lang="en-US" sz="3200" b="1" dirty="0"/>
              <a:t>U</a:t>
            </a:r>
            <a:r>
              <a:rPr lang="en-US" sz="3200" b="1" dirty="0" smtClean="0"/>
              <a:t>nderline the author’s claims and relevant information.</a:t>
            </a:r>
          </a:p>
          <a:p>
            <a:pPr lvl="0"/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dirty="0">
                <a:solidFill>
                  <a:srgbClr val="FFC000"/>
                </a:solidFill>
              </a:rPr>
              <a:t>: </a:t>
            </a:r>
            <a:r>
              <a:rPr lang="en-US" sz="3200" dirty="0" smtClean="0"/>
              <a:t>D</a:t>
            </a:r>
            <a:r>
              <a:rPr lang="en-US" sz="3200" b="1" dirty="0" smtClean="0"/>
              <a:t>raw </a:t>
            </a:r>
            <a:r>
              <a:rPr lang="en-US" sz="3200" b="1" dirty="0"/>
              <a:t>a </a:t>
            </a:r>
            <a:r>
              <a:rPr lang="en-US" sz="3200" b="1" dirty="0" smtClean="0"/>
              <a:t>box </a:t>
            </a:r>
            <a:r>
              <a:rPr lang="en-US" sz="3200" b="1" dirty="0"/>
              <a:t>around </a:t>
            </a:r>
            <a:r>
              <a:rPr lang="en-US" sz="3200" b="1" dirty="0" smtClean="0"/>
              <a:t>new </a:t>
            </a:r>
            <a:r>
              <a:rPr lang="en-US" sz="3200" b="1" dirty="0"/>
              <a:t>or </a:t>
            </a:r>
            <a:r>
              <a:rPr lang="en-US" sz="3200" b="1" dirty="0" smtClean="0"/>
              <a:t>unfamiliar words.</a:t>
            </a:r>
          </a:p>
          <a:p>
            <a:pPr marL="0" lvl="0" indent="0">
              <a:buNone/>
            </a:pPr>
            <a:endParaRPr lang="en-US" sz="3200" b="1" dirty="0" smtClean="0"/>
          </a:p>
          <a:p>
            <a:pPr>
              <a:buClr>
                <a:srgbClr val="83992A"/>
              </a:buClr>
            </a:pP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 will number the paragraphs together.</a:t>
            </a:r>
            <a:r>
              <a:rPr lang="en-US" sz="3200" b="1" dirty="0"/>
              <a:t> The title is paragraph 1</a:t>
            </a:r>
            <a:r>
              <a:rPr lang="en-US" sz="3200" b="1" dirty="0" smtClean="0"/>
              <a:t>.</a:t>
            </a:r>
            <a:endParaRPr lang="en-US" sz="3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03" y="132202"/>
            <a:ext cx="5221459" cy="6593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to use the</a:t>
            </a:r>
            <a:br>
              <a:rPr lang="en-US" dirty="0" smtClean="0"/>
            </a:br>
            <a:r>
              <a:rPr lang="en-US" dirty="0" smtClean="0"/>
              <a:t>Symbols and Write in the Margins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565" y="1972019"/>
            <a:ext cx="10619365" cy="488598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8000" b="1" dirty="0" smtClean="0">
                <a:solidFill>
                  <a:srgbClr val="7030A0"/>
                </a:solidFill>
              </a:rPr>
              <a:t>!</a:t>
            </a:r>
            <a:r>
              <a:rPr lang="en-US" sz="18000" b="1" dirty="0"/>
              <a:t> </a:t>
            </a:r>
            <a:r>
              <a:rPr lang="en-US" sz="10500" b="1" dirty="0" smtClean="0"/>
              <a:t> - </a:t>
            </a:r>
            <a:r>
              <a:rPr lang="en-US" sz="9200" b="1" dirty="0" smtClean="0"/>
              <a:t>When something seems important</a:t>
            </a:r>
          </a:p>
          <a:p>
            <a:pPr lvl="0"/>
            <a:r>
              <a:rPr lang="en-US" sz="18000" b="1" dirty="0" smtClean="0">
                <a:solidFill>
                  <a:srgbClr val="7030A0"/>
                </a:solidFill>
              </a:rPr>
              <a:t>?</a:t>
            </a:r>
            <a:r>
              <a:rPr lang="en-US" sz="18000" b="1" dirty="0" smtClean="0"/>
              <a:t> </a:t>
            </a:r>
            <a:r>
              <a:rPr lang="en-US" sz="10500" b="1" dirty="0"/>
              <a:t> </a:t>
            </a:r>
            <a:r>
              <a:rPr lang="en-US" sz="10500" b="1" dirty="0" smtClean="0"/>
              <a:t>- </a:t>
            </a:r>
            <a:r>
              <a:rPr lang="en-US" sz="9200" b="1" dirty="0" smtClean="0"/>
              <a:t>When you have a question</a:t>
            </a:r>
          </a:p>
          <a:p>
            <a:pPr lvl="0"/>
            <a:r>
              <a:rPr lang="en-US" sz="18000" b="1" dirty="0" smtClean="0">
                <a:solidFill>
                  <a:srgbClr val="7030A0"/>
                </a:solidFill>
              </a:rPr>
              <a:t>* </a:t>
            </a:r>
            <a:r>
              <a:rPr lang="en-US" sz="10500" b="1" dirty="0" smtClean="0">
                <a:solidFill>
                  <a:srgbClr val="7030A0"/>
                </a:solidFill>
              </a:rPr>
              <a:t> - </a:t>
            </a:r>
            <a:r>
              <a:rPr lang="en-US" sz="9200" b="1" dirty="0" smtClean="0"/>
              <a:t>When you find something interesting</a:t>
            </a:r>
          </a:p>
          <a:p>
            <a:pPr lvl="0"/>
            <a:r>
              <a:rPr lang="en-US" sz="13800" b="1" dirty="0" smtClean="0">
                <a:solidFill>
                  <a:srgbClr val="7030A0"/>
                </a:solidFill>
              </a:rPr>
              <a:t>+</a:t>
            </a:r>
            <a:r>
              <a:rPr lang="en-US" sz="10500" b="1" dirty="0" smtClean="0">
                <a:solidFill>
                  <a:srgbClr val="7030A0"/>
                </a:solidFill>
              </a:rPr>
              <a:t>  - </a:t>
            </a:r>
            <a:r>
              <a:rPr lang="en-US" sz="9200" b="1" dirty="0" smtClean="0"/>
              <a:t>When you make a connection to your life or another  </a:t>
            </a:r>
          </a:p>
          <a:p>
            <a:pPr marL="0" lvl="0" indent="0">
              <a:buNone/>
            </a:pPr>
            <a:r>
              <a:rPr lang="en-US" sz="9200" b="1" dirty="0"/>
              <a:t> </a:t>
            </a:r>
            <a:r>
              <a:rPr lang="en-US" sz="9200" b="1" dirty="0" smtClean="0"/>
              <a:t>         reading</a:t>
            </a:r>
            <a:endParaRPr lang="en-US" sz="9200" b="1" i="1" dirty="0">
              <a:solidFill>
                <a:srgbClr val="FF0000"/>
              </a:solidFill>
            </a:endParaRPr>
          </a:p>
          <a:p>
            <a:pPr lvl="0">
              <a:buClr>
                <a:srgbClr val="83992A"/>
              </a:buClr>
            </a:pPr>
            <a:endParaRPr lang="en-US" sz="105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en-US" sz="10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Reading-  Complete the READ strategy and the “Using </a:t>
            </a:r>
            <a:r>
              <a:rPr lang="en-US" sz="10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Symbols” Annotation Strategy </a:t>
            </a:r>
            <a:r>
              <a:rPr lang="en-US" sz="10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while writing in the margins. </a:t>
            </a:r>
          </a:p>
          <a:p>
            <a:pPr lvl="0">
              <a:buClr>
                <a:srgbClr val="83992A"/>
              </a:buClr>
            </a:pPr>
            <a:r>
              <a:rPr lang="en-US" sz="10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Write 3 annotations using 3 different symbols.     </a:t>
            </a:r>
            <a:r>
              <a:rPr lang="en-US" sz="10500" b="1" dirty="0" smtClean="0">
                <a:solidFill>
                  <a:srgbClr val="7030A0"/>
                </a:solidFill>
              </a:rPr>
              <a:t>!  ?  *  +</a:t>
            </a:r>
            <a:endParaRPr lang="en-US" sz="105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/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9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3464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 </a:t>
            </a:r>
            <a:r>
              <a:rPr lang="en-US" dirty="0"/>
              <a:t>Sentence Writing Activity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But, So, Because)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88879" cy="36152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000" dirty="0" smtClean="0"/>
              <a:t>Sometimes we write summary sentences that are too simple and don’t provide enough evidence to support them. </a:t>
            </a:r>
          </a:p>
          <a:p>
            <a:pPr marL="0" lvl="0" indent="0">
              <a:buNone/>
            </a:pPr>
            <a:endParaRPr lang="en-US" sz="4000" dirty="0" smtClean="0"/>
          </a:p>
          <a:p>
            <a:pPr lvl="0"/>
            <a:r>
              <a:rPr lang="en-US" sz="4000" dirty="0" smtClean="0"/>
              <a:t>To address this, we are going to take more simple sentences and make them more complex and, as a result, better summary sentences. 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1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Sentence Writing Activity (But, So, Because)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But……change of direction</a:t>
            </a:r>
          </a:p>
          <a:p>
            <a:r>
              <a:rPr lang="en-US" sz="4800" dirty="0" smtClean="0"/>
              <a:t>So……..cause and effect</a:t>
            </a:r>
          </a:p>
          <a:p>
            <a:r>
              <a:rPr lang="en-US" sz="4800" dirty="0" smtClean="0"/>
              <a:t>Because…tells why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4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 </a:t>
            </a:r>
            <a:r>
              <a:rPr lang="en-US" dirty="0"/>
              <a:t>Sentence Writing Activity </a:t>
            </a:r>
            <a:r>
              <a:rPr lang="en-US" dirty="0" smtClean="0"/>
              <a:t>(</a:t>
            </a:r>
            <a:r>
              <a:rPr lang="en-US" dirty="0"/>
              <a:t>But, So, Because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Simple Sentence Examples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283" y="2876421"/>
            <a:ext cx="9601196" cy="3318936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Provide three simple sentences based in the text that students can provide detail using but, so, and because.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8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aff5e0ef-78a1-468e-8840-23abfeebdadd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1567</TotalTime>
  <Words>472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Times New Roman</vt:lpstr>
      <vt:lpstr>Badge</vt:lpstr>
      <vt:lpstr>Academic Vocabulary Opener</vt:lpstr>
      <vt:lpstr>Learning Targets</vt:lpstr>
      <vt:lpstr>R.E.A.D. Annotation Strategy   (Building-Wide Annotation Bookmarks)</vt:lpstr>
      <vt:lpstr>Annotation using Symbols &amp;  Writing in the Margins</vt:lpstr>
      <vt:lpstr>REMEMBER to use the R.E.A.D. Annotation Strategy </vt:lpstr>
      <vt:lpstr>REMEMBER to use the Symbols and Write in the Margins </vt:lpstr>
      <vt:lpstr> 3 Sentence Writing Activity  (But, So, Because) </vt:lpstr>
      <vt:lpstr>3 Sentence Writing Activity (But, So, Because) </vt:lpstr>
      <vt:lpstr> 3 Sentence Writing Activity (But, So, Because) Simple Sentence Examples </vt:lpstr>
      <vt:lpstr>3 Sentence Writing Activity (But, So, Because) Complex Sentence Examples</vt:lpstr>
      <vt:lpstr>Find your “Sole” Mate</vt:lpstr>
      <vt:lpstr>Closer:                          What’s next?</vt:lpstr>
      <vt:lpstr>Collecting Work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Collaboration</dc:title>
  <dc:creator>New System Setup</dc:creator>
  <cp:lastModifiedBy>Briana Waldman</cp:lastModifiedBy>
  <cp:revision>156</cp:revision>
  <dcterms:created xsi:type="dcterms:W3CDTF">2014-08-26T19:31:58Z</dcterms:created>
  <dcterms:modified xsi:type="dcterms:W3CDTF">2017-09-12T21:06:17Z</dcterms:modified>
</cp:coreProperties>
</file>