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63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41" d="100"/>
          <a:sy n="41" d="100"/>
        </p:scale>
        <p:origin x="84" y="10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136FD-72D0-4D5E-8D4B-67EE74397C1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435CC-080C-4DCB-A887-9E75ECB56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5047CC1B-7182-49F8-A63A-BEE8B29ED3B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13782F05-919A-4152-AEC8-7713C295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9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CC1B-7182-49F8-A63A-BEE8B29ED3B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2F05-919A-4152-AEC8-7713C295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92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CC1B-7182-49F8-A63A-BEE8B29ED3B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2F05-919A-4152-AEC8-7713C295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66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CC1B-7182-49F8-A63A-BEE8B29ED3B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2F05-919A-4152-AEC8-7713C295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57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CC1B-7182-49F8-A63A-BEE8B29ED3B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2F05-919A-4152-AEC8-7713C295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30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CC1B-7182-49F8-A63A-BEE8B29ED3B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2F05-919A-4152-AEC8-7713C295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54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CC1B-7182-49F8-A63A-BEE8B29ED3B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2F05-919A-4152-AEC8-7713C295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73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CC1B-7182-49F8-A63A-BEE8B29ED3B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2F05-919A-4152-AEC8-7713C295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77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CC1B-7182-49F8-A63A-BEE8B29ED3B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2F05-919A-4152-AEC8-7713C295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4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CC1B-7182-49F8-A63A-BEE8B29ED3B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2F05-919A-4152-AEC8-7713C295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2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CC1B-7182-49F8-A63A-BEE8B29ED3B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2F05-919A-4152-AEC8-7713C295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46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CC1B-7182-49F8-A63A-BEE8B29ED3B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2F05-919A-4152-AEC8-7713C295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0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CC1B-7182-49F8-A63A-BEE8B29ED3B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2F05-919A-4152-AEC8-7713C295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96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CC1B-7182-49F8-A63A-BEE8B29ED3B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2F05-919A-4152-AEC8-7713C295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9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CC1B-7182-49F8-A63A-BEE8B29ED3B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2F05-919A-4152-AEC8-7713C295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9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CC1B-7182-49F8-A63A-BEE8B29ED3B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2F05-919A-4152-AEC8-7713C295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54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CC1B-7182-49F8-A63A-BEE8B29ED3B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2F05-919A-4152-AEC8-7713C295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047CC1B-7182-49F8-A63A-BEE8B29ED3B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3782F05-919A-4152-AEC8-7713C295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9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4373" y="617975"/>
            <a:ext cx="5170541" cy="1238115"/>
          </a:xfrm>
        </p:spPr>
        <p:txBody>
          <a:bodyPr/>
          <a:lstStyle/>
          <a:p>
            <a:r>
              <a:rPr lang="en-US" dirty="0" smtClean="0"/>
              <a:t>Opener: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4373" y="2030298"/>
            <a:ext cx="11049042" cy="4300164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Analyze the Prompt. Remember the 4 step Process: 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pPr marL="514350" indent="-514350">
              <a:buClr>
                <a:schemeClr val="bg1"/>
              </a:buClr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Read the question.</a:t>
            </a:r>
          </a:p>
          <a:p>
            <a:pPr marL="514350" indent="-514350">
              <a:buClr>
                <a:schemeClr val="bg1"/>
              </a:buClr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Circle key directional verbs and underline important information.</a:t>
            </a:r>
          </a:p>
          <a:p>
            <a:pPr marL="514350" indent="-514350">
              <a:buClr>
                <a:schemeClr val="bg1"/>
              </a:buClr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In your own words, write what the question is asking you to do.</a:t>
            </a:r>
          </a:p>
          <a:p>
            <a:pPr marL="514350" indent="-514350">
              <a:buClr>
                <a:schemeClr val="bg1"/>
              </a:buClr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Develop your plan and answer the question.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 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* Be prepared to share out your thinking.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0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Annotate the article provided using the R.E.A.D. strategy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1927" y="2614827"/>
            <a:ext cx="662872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b="1" dirty="0" smtClean="0"/>
              <a:t>Refer to your bookmarks for a reminder about marking the text and using symbols as you actively read your articles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2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b="1" dirty="0" smtClean="0"/>
              <a:t>Remember to write your thinking in the margins when you use symbols and highlight text.</a:t>
            </a:r>
            <a:endParaRPr lang="en-US" sz="2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7800"/>
            <a:ext cx="2857500" cy="1600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38278" t="15238" r="38826" b="34954"/>
          <a:stretch/>
        </p:blipFill>
        <p:spPr bwMode="auto">
          <a:xfrm>
            <a:off x="8231529" y="1765300"/>
            <a:ext cx="3374317" cy="47996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1239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697" y="886583"/>
            <a:ext cx="8825659" cy="706964"/>
          </a:xfrm>
        </p:spPr>
        <p:txBody>
          <a:bodyPr/>
          <a:lstStyle/>
          <a:p>
            <a:r>
              <a:rPr lang="en-US" dirty="0" smtClean="0"/>
              <a:t>Writing a Thesis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192" y="2322978"/>
            <a:ext cx="11718808" cy="4535022"/>
          </a:xfrm>
        </p:spPr>
        <p:txBody>
          <a:bodyPr>
            <a:normAutofit/>
          </a:bodyPr>
          <a:lstStyle/>
          <a:p>
            <a:pPr marL="682625" indent="-450850"/>
            <a:r>
              <a:rPr lang="en-US" sz="2800" b="1" dirty="0" smtClean="0"/>
              <a:t>What is your response to the prompt? </a:t>
            </a:r>
          </a:p>
          <a:p>
            <a:pPr marL="231775" indent="0">
              <a:buNone/>
            </a:pPr>
            <a:endParaRPr lang="en-US" sz="1000" b="1" dirty="0" smtClean="0"/>
          </a:p>
          <a:p>
            <a:pPr marL="682625" indent="-450850"/>
            <a:r>
              <a:rPr lang="en-US" sz="2800" b="1" dirty="0" smtClean="0"/>
              <a:t>In order to answer prompts, it is important to be able to craft effective thesis statements to guide your writing. </a:t>
            </a:r>
          </a:p>
          <a:p>
            <a:pPr marL="231775" indent="0">
              <a:buNone/>
            </a:pPr>
            <a:endParaRPr lang="en-US" sz="1000" b="1" dirty="0" smtClean="0"/>
          </a:p>
          <a:p>
            <a:pPr marL="738188" indent="-506413"/>
            <a:r>
              <a:rPr lang="en-US" sz="2800" b="1" dirty="0" smtClean="0"/>
              <a:t>There are three elements to a thesis statement:</a:t>
            </a:r>
            <a:endParaRPr lang="en-US" sz="2800" b="1" dirty="0"/>
          </a:p>
          <a:p>
            <a:pPr marL="1146175" indent="-463550">
              <a:buAutoNum type="alphaLcPeriod"/>
              <a:tabLst>
                <a:tab pos="1146175" algn="l"/>
              </a:tabLst>
            </a:pPr>
            <a:r>
              <a:rPr lang="en-US" sz="2500" b="1" dirty="0" smtClean="0"/>
              <a:t>Identification </a:t>
            </a:r>
            <a:r>
              <a:rPr lang="en-US" sz="2000" b="1" dirty="0" smtClean="0"/>
              <a:t>(What is the topic you are talking about?)</a:t>
            </a:r>
          </a:p>
          <a:p>
            <a:pPr marL="1146175" indent="-463550">
              <a:buAutoNum type="alphaLcPeriod"/>
              <a:tabLst>
                <a:tab pos="1146175" algn="l"/>
              </a:tabLst>
            </a:pPr>
            <a:r>
              <a:rPr lang="en-US" sz="2500" b="1" dirty="0" smtClean="0"/>
              <a:t>Claim </a:t>
            </a:r>
            <a:r>
              <a:rPr lang="en-US" sz="2000" b="1" dirty="0" smtClean="0"/>
              <a:t>(What do you believe about the topic?)</a:t>
            </a:r>
          </a:p>
          <a:p>
            <a:pPr marL="1146175" indent="-463550">
              <a:buAutoNum type="alphaLcPeriod"/>
              <a:tabLst>
                <a:tab pos="1146175" algn="l"/>
              </a:tabLst>
            </a:pPr>
            <a:r>
              <a:rPr lang="en-US" sz="2500" b="1" dirty="0" smtClean="0"/>
              <a:t>Forecast </a:t>
            </a:r>
            <a:r>
              <a:rPr lang="en-US" sz="2000" b="1" dirty="0" smtClean="0"/>
              <a:t>(What are the 3 main reasons you can use to support your claim?)</a:t>
            </a:r>
          </a:p>
        </p:txBody>
      </p:sp>
    </p:spTree>
    <p:extLst>
      <p:ext uri="{BB962C8B-B14F-4D97-AF65-F5344CB8AC3E}">
        <p14:creationId xmlns:p14="http://schemas.microsoft.com/office/powerpoint/2010/main" val="2189414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697" y="886583"/>
            <a:ext cx="8825659" cy="706964"/>
          </a:xfrm>
        </p:spPr>
        <p:txBody>
          <a:bodyPr/>
          <a:lstStyle/>
          <a:p>
            <a:r>
              <a:rPr lang="en-US" dirty="0" smtClean="0"/>
              <a:t>Writing a Thesis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192" y="2322978"/>
            <a:ext cx="11718808" cy="4535022"/>
          </a:xfrm>
        </p:spPr>
        <p:txBody>
          <a:bodyPr>
            <a:normAutofit/>
          </a:bodyPr>
          <a:lstStyle/>
          <a:p>
            <a:pPr marL="682625" indent="-450850"/>
            <a:r>
              <a:rPr lang="en-US" sz="2800" b="1" dirty="0" smtClean="0"/>
              <a:t>You can use this graphic organizer to organize your thinking:</a:t>
            </a:r>
          </a:p>
          <a:p>
            <a:pPr marL="231775" indent="0">
              <a:buNone/>
            </a:pPr>
            <a:endParaRPr lang="en-US" sz="2000" b="1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644529"/>
              </p:ext>
            </p:extLst>
          </p:nvPr>
        </p:nvGraphicFramePr>
        <p:xfrm>
          <a:off x="893697" y="3369078"/>
          <a:ext cx="11087289" cy="293793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95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5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5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9653">
                <a:tc>
                  <a:txBody>
                    <a:bodyPr/>
                    <a:lstStyle/>
                    <a:p>
                      <a:r>
                        <a:rPr lang="en-US" dirty="0" smtClean="0"/>
                        <a:t>ID – Identify Topic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Claim – What you believe,</a:t>
                      </a:r>
                      <a:r>
                        <a:rPr lang="en-US" baseline="0" dirty="0" smtClean="0"/>
                        <a:t> your insight on the topic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Forecast – 3 general reasons you believe your claim is true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8285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Thesis:</a:t>
                      </a:r>
                      <a:r>
                        <a:rPr lang="en-US" baseline="0" dirty="0" smtClean="0"/>
                        <a:t> (Putting it all together into one sentence.)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681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697" y="886583"/>
            <a:ext cx="8825659" cy="706964"/>
          </a:xfrm>
        </p:spPr>
        <p:txBody>
          <a:bodyPr/>
          <a:lstStyle/>
          <a:p>
            <a:r>
              <a:rPr lang="en-US" dirty="0" smtClean="0"/>
              <a:t>Writing a Thesis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192" y="2322978"/>
            <a:ext cx="11718808" cy="4535022"/>
          </a:xfrm>
        </p:spPr>
        <p:txBody>
          <a:bodyPr>
            <a:normAutofit/>
          </a:bodyPr>
          <a:lstStyle/>
          <a:p>
            <a:pPr marL="682625" indent="-450850"/>
            <a:r>
              <a:rPr lang="en-US" sz="2800" b="1" dirty="0" smtClean="0"/>
              <a:t>For example:</a:t>
            </a:r>
          </a:p>
          <a:p>
            <a:pPr marL="231775" indent="0">
              <a:buNone/>
            </a:pPr>
            <a:endParaRPr lang="en-US" sz="2000" b="1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99376"/>
              </p:ext>
            </p:extLst>
          </p:nvPr>
        </p:nvGraphicFramePr>
        <p:xfrm>
          <a:off x="660762" y="2790092"/>
          <a:ext cx="11298303" cy="370449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66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6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6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44706">
                <a:tc>
                  <a:txBody>
                    <a:bodyPr/>
                    <a:lstStyle/>
                    <a:p>
                      <a:r>
                        <a:rPr lang="en-US" dirty="0" smtClean="0"/>
                        <a:t>ID – Identify Topic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Sports</a:t>
                      </a:r>
                      <a:r>
                        <a:rPr lang="en-US" baseline="0" dirty="0" smtClean="0"/>
                        <a:t> offered in High School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Claim – What you believe,</a:t>
                      </a:r>
                      <a:r>
                        <a:rPr lang="en-US" baseline="0" dirty="0" smtClean="0"/>
                        <a:t> your insight on the topic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They have a positive influence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Forecast – 3 general reasons you believe your claim is true</a:t>
                      </a:r>
                    </a:p>
                    <a:p>
                      <a:endParaRPr lang="en-US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Teach social skills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Teach time-management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Provide exercise and teach benefits of hard work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9786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Thesis:</a:t>
                      </a:r>
                      <a:r>
                        <a:rPr lang="en-US" baseline="0" dirty="0" smtClean="0"/>
                        <a:t> Practice putting it all together in one sentence with a partner.</a:t>
                      </a:r>
                    </a:p>
                    <a:p>
                      <a:endParaRPr lang="en-US" baseline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449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the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029" y="2471373"/>
            <a:ext cx="11318401" cy="404665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Write </a:t>
            </a:r>
            <a:r>
              <a:rPr lang="en-US" sz="3200" b="1" dirty="0"/>
              <a:t>a thesis statement in response to the </a:t>
            </a:r>
            <a:r>
              <a:rPr lang="en-US" sz="3200" b="1" dirty="0" smtClean="0"/>
              <a:t>prompt. </a:t>
            </a:r>
          </a:p>
          <a:p>
            <a:pPr marL="0" indent="0">
              <a:buNone/>
            </a:pPr>
            <a:endParaRPr lang="en-US" sz="3200" b="1" dirty="0"/>
          </a:p>
          <a:p>
            <a:r>
              <a:rPr lang="en-US" sz="3200" b="1" dirty="0" smtClean="0"/>
              <a:t>Make sure it includes the topic, claim and forecast.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Use the graphic organizer to help you organize your thinking.</a:t>
            </a:r>
          </a:p>
          <a:p>
            <a:pPr marL="0" indent="0">
              <a:buNone/>
            </a:pP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673228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923" y="2345593"/>
            <a:ext cx="11037046" cy="4242776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200" dirty="0"/>
              <a:t>Rate yourself on your progress for each learning target next to the learning target above. Use the pirate ship scoring rubric to help you determine your score.</a:t>
            </a:r>
          </a:p>
          <a:p>
            <a:pPr marL="0" indent="0">
              <a:buNone/>
            </a:pPr>
            <a:endParaRPr lang="en-US" sz="3200" dirty="0"/>
          </a:p>
          <a:p>
            <a:pPr lvl="0"/>
            <a:r>
              <a:rPr lang="en-US" sz="3200" dirty="0"/>
              <a:t>Write down something you learned about writing a thesis statement and one question you still have about writing thesis statements.</a:t>
            </a:r>
          </a:p>
        </p:txBody>
      </p:sp>
    </p:spTree>
    <p:extLst>
      <p:ext uri="{BB962C8B-B14F-4D97-AF65-F5344CB8AC3E}">
        <p14:creationId xmlns:p14="http://schemas.microsoft.com/office/powerpoint/2010/main" val="10879882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146</TotalTime>
  <Words>381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Courier New</vt:lpstr>
      <vt:lpstr>Wingdings 3</vt:lpstr>
      <vt:lpstr>Ion Boardroom</vt:lpstr>
      <vt:lpstr>Opener:</vt:lpstr>
      <vt:lpstr>Annotate the article provided using the R.E.A.D. strategy</vt:lpstr>
      <vt:lpstr>Writing a Thesis Statement</vt:lpstr>
      <vt:lpstr>Writing a Thesis Statement</vt:lpstr>
      <vt:lpstr>Writing a Thesis Statement</vt:lpstr>
      <vt:lpstr>Answer the prompt</vt:lpstr>
      <vt:lpstr>Closer</vt:lpstr>
    </vt:vector>
  </TitlesOfParts>
  <Company>SPS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Opener:</dc:title>
  <dc:creator>Mariya Mukakabera</dc:creator>
  <cp:lastModifiedBy>Briana Waldman</cp:lastModifiedBy>
  <cp:revision>51</cp:revision>
  <dcterms:created xsi:type="dcterms:W3CDTF">2015-09-15T15:26:43Z</dcterms:created>
  <dcterms:modified xsi:type="dcterms:W3CDTF">2017-09-12T21:09:00Z</dcterms:modified>
</cp:coreProperties>
</file>