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4" r:id="rId2"/>
    <p:sldId id="279" r:id="rId3"/>
    <p:sldId id="256" r:id="rId4"/>
    <p:sldId id="265" r:id="rId5"/>
    <p:sldId id="266" r:id="rId6"/>
    <p:sldId id="267" r:id="rId7"/>
    <p:sldId id="268" r:id="rId8"/>
    <p:sldId id="271" r:id="rId9"/>
    <p:sldId id="278" r:id="rId10"/>
    <p:sldId id="273" r:id="rId11"/>
    <p:sldId id="275" r:id="rId12"/>
    <p:sldId id="276" r:id="rId13"/>
    <p:sldId id="277" r:id="rId14"/>
    <p:sldId id="274" r:id="rId15"/>
    <p:sldId id="28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36FD-72D0-4D5E-8D4B-67EE74397C1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35CC-080C-4DCB-A887-9E75ECB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3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5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6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7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7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7CC1B-7182-49F8-A63A-BEE8B29ED3B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82F05-919A-4152-AEC8-7713C295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4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072" y="437865"/>
            <a:ext cx="8160328" cy="1238115"/>
          </a:xfrm>
        </p:spPr>
        <p:txBody>
          <a:bodyPr>
            <a:normAutofit/>
          </a:bodyPr>
          <a:lstStyle/>
          <a:p>
            <a:r>
              <a:rPr lang="en-US" b="1" dirty="0" smtClean="0"/>
              <a:t>Assigned From Yesterday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372" y="2030298"/>
            <a:ext cx="11198245" cy="46753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Please get out the following materials:</a:t>
            </a:r>
          </a:p>
          <a:p>
            <a:endParaRPr lang="en-US" sz="1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 text you annotated.</a:t>
            </a:r>
          </a:p>
          <a:p>
            <a:pPr algn="l"/>
            <a:endParaRPr lang="en-US" sz="1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 prompt you analyzed.</a:t>
            </a:r>
          </a:p>
          <a:p>
            <a:pPr algn="l"/>
            <a:endParaRPr lang="en-US" sz="1200" dirty="0" smtClean="0"/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Make sure you have something written on each, as other students will be providing feedback on them.</a:t>
            </a:r>
            <a:endParaRPr lang="en-US" sz="3200" dirty="0"/>
          </a:p>
          <a:p>
            <a:pPr algn="l"/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7993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Which is it?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738" y="1690688"/>
            <a:ext cx="11318401" cy="4046658"/>
          </a:xfrm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Statement #2</a:t>
            </a:r>
          </a:p>
        </p:txBody>
      </p:sp>
    </p:spTree>
    <p:extLst>
      <p:ext uri="{BB962C8B-B14F-4D97-AF65-F5344CB8AC3E}">
        <p14:creationId xmlns:p14="http://schemas.microsoft.com/office/powerpoint/2010/main" val="252730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Which is it?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738" y="1690688"/>
            <a:ext cx="11318401" cy="4046658"/>
          </a:xfrm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Statement #3</a:t>
            </a:r>
          </a:p>
        </p:txBody>
      </p:sp>
    </p:spTree>
    <p:extLst>
      <p:ext uri="{BB962C8B-B14F-4D97-AF65-F5344CB8AC3E}">
        <p14:creationId xmlns:p14="http://schemas.microsoft.com/office/powerpoint/2010/main" val="619446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Which is it?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738" y="1690688"/>
            <a:ext cx="11318401" cy="4046658"/>
          </a:xfrm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Statement #4</a:t>
            </a:r>
          </a:p>
        </p:txBody>
      </p:sp>
    </p:spTree>
    <p:extLst>
      <p:ext uri="{BB962C8B-B14F-4D97-AF65-F5344CB8AC3E}">
        <p14:creationId xmlns:p14="http://schemas.microsoft.com/office/powerpoint/2010/main" val="209806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Which is it?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738" y="1690688"/>
            <a:ext cx="11318401" cy="4046658"/>
          </a:xfrm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Statement #5</a:t>
            </a:r>
          </a:p>
        </p:txBody>
      </p:sp>
    </p:spTree>
    <p:extLst>
      <p:ext uri="{BB962C8B-B14F-4D97-AF65-F5344CB8AC3E}">
        <p14:creationId xmlns:p14="http://schemas.microsoft.com/office/powerpoint/2010/main" val="1189591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Organizing your Thinking - Answer the Prompt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99" y="1690688"/>
            <a:ext cx="11630510" cy="4046658"/>
          </a:xfrm>
        </p:spPr>
        <p:txBody>
          <a:bodyPr>
            <a:noAutofit/>
          </a:bodyPr>
          <a:lstStyle/>
          <a:p>
            <a:r>
              <a:rPr lang="en-US" sz="3600" dirty="0"/>
              <a:t>Consider the prompt you </a:t>
            </a:r>
            <a:r>
              <a:rPr lang="en-US" sz="3600" dirty="0" smtClean="0"/>
              <a:t>analyzed, the </a:t>
            </a:r>
            <a:r>
              <a:rPr lang="en-US" sz="3600" dirty="0"/>
              <a:t>text you </a:t>
            </a:r>
            <a:r>
              <a:rPr lang="en-US" sz="3600" dirty="0" smtClean="0"/>
              <a:t>annotated and the thesis you wrote.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What </a:t>
            </a:r>
            <a:r>
              <a:rPr lang="en-US" sz="3200" dirty="0"/>
              <a:t>claim </a:t>
            </a:r>
            <a:r>
              <a:rPr lang="en-US" sz="3200" dirty="0" smtClean="0"/>
              <a:t>supports your thesis and answers the prompt? </a:t>
            </a:r>
            <a:endParaRPr lang="en-US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What </a:t>
            </a:r>
            <a:r>
              <a:rPr lang="en-US" sz="3200" dirty="0"/>
              <a:t>evidence can you use from the text to support your </a:t>
            </a:r>
            <a:r>
              <a:rPr lang="en-US" sz="3200" dirty="0" smtClean="0"/>
              <a:t>claim?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What </a:t>
            </a:r>
            <a:r>
              <a:rPr lang="en-US" sz="3200" dirty="0"/>
              <a:t>is your own thinking about the </a:t>
            </a:r>
            <a:r>
              <a:rPr lang="en-US" sz="3200" dirty="0" smtClean="0"/>
              <a:t>evidence?</a:t>
            </a:r>
          </a:p>
          <a:p>
            <a:endParaRPr lang="en-US" sz="3600" dirty="0" smtClean="0"/>
          </a:p>
          <a:p>
            <a:r>
              <a:rPr lang="en-US" sz="3600" dirty="0" smtClean="0"/>
              <a:t>Select </a:t>
            </a:r>
            <a:r>
              <a:rPr lang="en-US" sz="3600" dirty="0"/>
              <a:t>one of the two graphic </a:t>
            </a:r>
            <a:r>
              <a:rPr lang="en-US" sz="3600" dirty="0" smtClean="0"/>
              <a:t>organizers provided to </a:t>
            </a:r>
            <a:r>
              <a:rPr lang="en-US" sz="3600" dirty="0"/>
              <a:t>organize your thinking. </a:t>
            </a:r>
          </a:p>
        </p:txBody>
      </p:sp>
    </p:spTree>
    <p:extLst>
      <p:ext uri="{BB962C8B-B14F-4D97-AF65-F5344CB8AC3E}">
        <p14:creationId xmlns:p14="http://schemas.microsoft.com/office/powerpoint/2010/main" val="749153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810" y="1920530"/>
            <a:ext cx="11318401" cy="4046658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Complete the other </a:t>
            </a:r>
            <a:r>
              <a:rPr lang="en-US" sz="3600" dirty="0"/>
              <a:t>graphic organizer with the same claim, but include new evidence and new </a:t>
            </a:r>
            <a:r>
              <a:rPr lang="en-US" sz="3600" dirty="0" smtClean="0"/>
              <a:t>commentary.</a:t>
            </a:r>
          </a:p>
          <a:p>
            <a:endParaRPr lang="en-US" sz="3600" dirty="0" smtClean="0"/>
          </a:p>
          <a:p>
            <a:r>
              <a:rPr lang="en-US" sz="3600" dirty="0" smtClean="0"/>
              <a:t>Remember, you are strengthening the support and evidence for your claim. It should be an expansion of the same idea with additional support.</a:t>
            </a:r>
          </a:p>
        </p:txBody>
      </p:sp>
    </p:spTree>
    <p:extLst>
      <p:ext uri="{BB962C8B-B14F-4D97-AF65-F5344CB8AC3E}">
        <p14:creationId xmlns:p14="http://schemas.microsoft.com/office/powerpoint/2010/main" val="1489919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Answer the prompt – Writing a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029" y="2471373"/>
            <a:ext cx="11318401" cy="40466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Write a sentence in response to the prompt that assembles claim, evidence, and commentary/reasoning into one clearly communicated and well organized sentence. </a:t>
            </a:r>
          </a:p>
        </p:txBody>
      </p:sp>
    </p:spTree>
    <p:extLst>
      <p:ext uri="{BB962C8B-B14F-4D97-AF65-F5344CB8AC3E}">
        <p14:creationId xmlns:p14="http://schemas.microsoft.com/office/powerpoint/2010/main" val="101384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03564" y="354738"/>
            <a:ext cx="8160328" cy="123811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Learning Targets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372" y="2030298"/>
            <a:ext cx="11198245" cy="4675302"/>
          </a:xfrm>
        </p:spPr>
        <p:txBody>
          <a:bodyPr>
            <a:noAutofit/>
          </a:bodyPr>
          <a:lstStyle/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600" dirty="0"/>
              <a:t>I can develop and support a thesis with accurately cited supporting </a:t>
            </a:r>
            <a:r>
              <a:rPr lang="en-US" sz="3600" dirty="0" smtClean="0"/>
              <a:t>evidence.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 </a:t>
            </a:r>
            <a:r>
              <a:rPr lang="en-US" sz="3600" dirty="0"/>
              <a:t>can construct a viable written argument that includes, evidence, opposing views, and final </a:t>
            </a:r>
            <a:r>
              <a:rPr lang="en-US" sz="3600" dirty="0" smtClean="0"/>
              <a:t>conclusion.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 </a:t>
            </a:r>
            <a:r>
              <a:rPr lang="en-US" sz="3600" dirty="0"/>
              <a:t>can use reading strategies to access, interpret, and record information.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114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39091" y="119210"/>
            <a:ext cx="8894618" cy="123811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Opener: Chalk Talk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954" y="1357325"/>
            <a:ext cx="11198245" cy="4675302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pPr algn="l"/>
            <a:r>
              <a:rPr lang="en-US" sz="3600" dirty="0" smtClean="0"/>
              <a:t>Goal: To share your work and get feedback on your annotations and analysis of a prompt.</a:t>
            </a:r>
          </a:p>
          <a:p>
            <a:pPr algn="l"/>
            <a:endParaRPr lang="en-US" sz="1200" dirty="0" smtClean="0"/>
          </a:p>
          <a:p>
            <a:pPr algn="l"/>
            <a:r>
              <a:rPr lang="en-US" sz="3600" dirty="0" smtClean="0"/>
              <a:t>Set up: Put both documents on your desk. Get a writing utensil. </a:t>
            </a:r>
          </a:p>
          <a:p>
            <a:pPr algn="l"/>
            <a:endParaRPr lang="en-US" sz="1200" dirty="0" smtClean="0"/>
          </a:p>
          <a:p>
            <a:pPr algn="l"/>
            <a:r>
              <a:rPr lang="en-US" sz="3600" dirty="0" smtClean="0"/>
              <a:t>Expectations: You will be writing comments on other student’s assignments. Make sure the comments or questions are appropriate and helpful.</a:t>
            </a:r>
          </a:p>
        </p:txBody>
      </p:sp>
    </p:spTree>
    <p:extLst>
      <p:ext uri="{BB962C8B-B14F-4D97-AF65-F5344CB8AC3E}">
        <p14:creationId xmlns:p14="http://schemas.microsoft.com/office/powerpoint/2010/main" val="247120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62537" y="119210"/>
            <a:ext cx="8894618" cy="123811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Opener: Chalk Talk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954" y="1357325"/>
            <a:ext cx="11198245" cy="46753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Process: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Rotate to your neighbor’s desk. Write one comment or question on their annotation sheet. </a:t>
            </a:r>
          </a:p>
          <a:p>
            <a:pPr algn="l"/>
            <a:endParaRPr lang="en-US" sz="1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Rotate again. Write one comment or question on the next student’s analysis of the prompt. </a:t>
            </a:r>
          </a:p>
          <a:p>
            <a:pPr algn="l"/>
            <a:endParaRPr lang="en-US" sz="1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Return to your desk. Read the comments and questions. Make sure you consider them when completing the task today.</a:t>
            </a:r>
            <a:endParaRPr lang="en-US" sz="3600" dirty="0"/>
          </a:p>
          <a:p>
            <a:pPr algn="l"/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225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39091" y="119210"/>
            <a:ext cx="12926290" cy="123811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Opener: Writing a Thesis Statement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954" y="1990371"/>
            <a:ext cx="11198245" cy="4675302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Use the information that you gained from your chalk talk to help you craft a thesis in response to the prompt.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54585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01782" y="119210"/>
            <a:ext cx="12926290" cy="123811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Claim – Evidence – Commentary/Reasoning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99" y="1675980"/>
            <a:ext cx="11309083" cy="507118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With a partner, discuss:</a:t>
            </a:r>
          </a:p>
          <a:p>
            <a:pPr algn="l">
              <a:tabLst>
                <a:tab pos="914400" algn="l"/>
              </a:tabLst>
            </a:pPr>
            <a:r>
              <a:rPr lang="en-US" sz="4000" dirty="0" smtClean="0"/>
              <a:t>	1. What does “Claim-Evidence-		</a:t>
            </a:r>
            <a:endParaRPr lang="en-US" sz="4000" dirty="0"/>
          </a:p>
          <a:p>
            <a:pPr algn="l" defTabSz="714375">
              <a:tabLst>
                <a:tab pos="914400" algn="l"/>
              </a:tabLst>
            </a:pPr>
            <a:r>
              <a:rPr lang="en-US" sz="4000" dirty="0" smtClean="0"/>
              <a:t>		Commentary/Reasoning” mean based upon</a:t>
            </a:r>
          </a:p>
          <a:p>
            <a:pPr algn="l" defTabSz="714375">
              <a:tabLst>
                <a:tab pos="914400" algn="l"/>
              </a:tabLst>
            </a:pPr>
            <a:r>
              <a:rPr lang="en-US" sz="4000" dirty="0"/>
              <a:t>	</a:t>
            </a:r>
            <a:r>
              <a:rPr lang="en-US" sz="4000" dirty="0" smtClean="0"/>
              <a:t>	experiences in other classes? 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	2. What are you expected to do when you see </a:t>
            </a:r>
          </a:p>
          <a:p>
            <a:pPr algn="l">
              <a:tabLst>
                <a:tab pos="1427163" algn="l"/>
              </a:tabLst>
            </a:pPr>
            <a:r>
              <a:rPr lang="en-US" sz="4000" dirty="0" smtClean="0"/>
              <a:t>	“Claim-Evidence-Commentary/Reasoning”?</a:t>
            </a:r>
          </a:p>
        </p:txBody>
      </p:sp>
    </p:spTree>
    <p:extLst>
      <p:ext uri="{BB962C8B-B14F-4D97-AF65-F5344CB8AC3E}">
        <p14:creationId xmlns:p14="http://schemas.microsoft.com/office/powerpoint/2010/main" val="29718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01782" y="119210"/>
            <a:ext cx="12926290" cy="123811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Claim – Evidence – Commentary/Reasoning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99" y="1675980"/>
            <a:ext cx="11309083" cy="507118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The definitions of each are provided for you on your handout: </a:t>
            </a:r>
          </a:p>
          <a:p>
            <a:pPr algn="l"/>
            <a:endParaRPr lang="en-US" sz="4000" dirty="0" smtClean="0"/>
          </a:p>
          <a:p>
            <a:pPr algn="l"/>
            <a:endParaRPr lang="en-US" sz="4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02681"/>
              </p:ext>
            </p:extLst>
          </p:nvPr>
        </p:nvGraphicFramePr>
        <p:xfrm>
          <a:off x="675099" y="2814037"/>
          <a:ext cx="11118316" cy="3711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078"/>
                <a:gridCol w="9188238"/>
              </a:tblGrid>
              <a:tr h="38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Word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Definition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7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Claim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This is what </a:t>
                      </a:r>
                      <a:r>
                        <a:rPr lang="en-US" sz="2400" u="sng" dirty="0">
                          <a:effectLst/>
                        </a:rPr>
                        <a:t>you</a:t>
                      </a:r>
                      <a:r>
                        <a:rPr lang="en-US" sz="2400" dirty="0">
                          <a:effectLst/>
                        </a:rPr>
                        <a:t> (the student) intend to prove in your paragraph stated in a very direct and concise way. (This is usually one of three forecasts in your thesis statement).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4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Evidence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This is how you will prove your claim. Use examples, facts, reasons or quotes to prove the point you have stated you will prove.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87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Commentary/Reasoning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commentary is the interpretation or analysis of the evidence.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10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Which is it?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6"/>
            <a:ext cx="11318401" cy="4046658"/>
          </a:xfrm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4000" b="1" dirty="0" smtClean="0"/>
              <a:t>Your job is to distinguish whether the statement is evidence, claim, or commentary. </a:t>
            </a:r>
          </a:p>
          <a:p>
            <a:pPr marL="0" indent="0">
              <a:buNone/>
            </a:pPr>
            <a:endParaRPr lang="en-US" sz="4000" b="1" dirty="0" smtClean="0"/>
          </a:p>
          <a:p>
            <a:r>
              <a:rPr lang="en-US" sz="4000" b="1" dirty="0" smtClean="0"/>
              <a:t>Read the statement provided and have move to the corner corresponding to the answer. </a:t>
            </a:r>
          </a:p>
          <a:p>
            <a:pPr marL="0" indent="0">
              <a:buNone/>
            </a:pPr>
            <a:endParaRPr lang="en-US" sz="4000" b="1" dirty="0" smtClean="0"/>
          </a:p>
          <a:p>
            <a:r>
              <a:rPr lang="en-US" sz="4000" b="1" dirty="0" smtClean="0"/>
              <a:t>Be prepared to share out why you moved where you did. </a:t>
            </a:r>
          </a:p>
        </p:txBody>
      </p:sp>
    </p:spTree>
    <p:extLst>
      <p:ext uri="{BB962C8B-B14F-4D97-AF65-F5344CB8AC3E}">
        <p14:creationId xmlns:p14="http://schemas.microsoft.com/office/powerpoint/2010/main" val="301778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Which is it?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738" y="1690688"/>
            <a:ext cx="11318401" cy="4046658"/>
          </a:xfrm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Statement #1</a:t>
            </a:r>
          </a:p>
        </p:txBody>
      </p:sp>
    </p:spTree>
    <p:extLst>
      <p:ext uri="{BB962C8B-B14F-4D97-AF65-F5344CB8AC3E}">
        <p14:creationId xmlns:p14="http://schemas.microsoft.com/office/powerpoint/2010/main" val="3509918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571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Office Theme</vt:lpstr>
      <vt:lpstr>Assigned From Yesterday</vt:lpstr>
      <vt:lpstr>Learning Targets </vt:lpstr>
      <vt:lpstr>Opener: Chalk Talk</vt:lpstr>
      <vt:lpstr>Opener: Chalk Talk</vt:lpstr>
      <vt:lpstr>Opener: Writing a Thesis Statement </vt:lpstr>
      <vt:lpstr>Claim – Evidence – Commentary/Reasoning</vt:lpstr>
      <vt:lpstr>Claim – Evidence – Commentary/Reasoning</vt:lpstr>
      <vt:lpstr>Which is it?</vt:lpstr>
      <vt:lpstr>Which is it?</vt:lpstr>
      <vt:lpstr>Which is it?</vt:lpstr>
      <vt:lpstr>Which is it?</vt:lpstr>
      <vt:lpstr>Which is it?</vt:lpstr>
      <vt:lpstr>Which is it?</vt:lpstr>
      <vt:lpstr>Organizing your Thinking - Answer the Prompt</vt:lpstr>
      <vt:lpstr>Extension </vt:lpstr>
      <vt:lpstr>Answer the prompt – Writing a Sentence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Opener:</dc:title>
  <dc:creator>Mariya Mukakabera</dc:creator>
  <cp:lastModifiedBy>Briana Waldman</cp:lastModifiedBy>
  <cp:revision>104</cp:revision>
  <dcterms:created xsi:type="dcterms:W3CDTF">2015-09-15T15:26:43Z</dcterms:created>
  <dcterms:modified xsi:type="dcterms:W3CDTF">2016-09-08T15:19:17Z</dcterms:modified>
</cp:coreProperties>
</file>