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handoutMasterIdLst>
    <p:handoutMasterId r:id="rId23"/>
  </p:handoutMasterIdLst>
  <p:sldIdLst>
    <p:sldId id="256" r:id="rId2"/>
    <p:sldId id="275" r:id="rId3"/>
    <p:sldId id="278" r:id="rId4"/>
    <p:sldId id="257" r:id="rId5"/>
    <p:sldId id="258" r:id="rId6"/>
    <p:sldId id="267" r:id="rId7"/>
    <p:sldId id="268" r:id="rId8"/>
    <p:sldId id="259" r:id="rId9"/>
    <p:sldId id="260" r:id="rId10"/>
    <p:sldId id="261" r:id="rId11"/>
    <p:sldId id="262" r:id="rId12"/>
    <p:sldId id="269" r:id="rId13"/>
    <p:sldId id="263" r:id="rId14"/>
    <p:sldId id="266" r:id="rId15"/>
    <p:sldId id="264" r:id="rId16"/>
    <p:sldId id="276" r:id="rId17"/>
    <p:sldId id="277" r:id="rId18"/>
    <p:sldId id="271" r:id="rId19"/>
    <p:sldId id="272" r:id="rId20"/>
    <p:sldId id="273" r:id="rId21"/>
    <p:sldId id="274" r:id="rId2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68" d="100"/>
          <a:sy n="68" d="100"/>
        </p:scale>
        <p:origin x="21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02104452-BB47-4CC2-80D6-303300E93FAC}" type="datetimeFigureOut">
              <a:rPr lang="en-US" smtClean="0"/>
              <a:t>6/15/2017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76CF360-1045-48CE-82AD-0CD05C891BB7}" type="slidenum">
              <a:rPr lang="en-US" smtClean="0"/>
              <a:t>‹#›</a:t>
            </a:fld>
            <a:endParaRPr lang="en-US"/>
          </a:p>
        </p:txBody>
      </p:sp>
    </p:spTree>
    <p:extLst>
      <p:ext uri="{BB962C8B-B14F-4D97-AF65-F5344CB8AC3E}">
        <p14:creationId xmlns:p14="http://schemas.microsoft.com/office/powerpoint/2010/main" val="159809208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E553D95-4AB4-49B0-A489-6D0229A75BC7}" type="datetimeFigureOut">
              <a:rPr lang="en-US" smtClean="0"/>
              <a:t>6/15/2017</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9C0B949-9C3D-45C2-8447-0B2AA4A47024}" type="slidenum">
              <a:rPr lang="en-US" smtClean="0"/>
              <a:t>‹#›</a:t>
            </a:fld>
            <a:endParaRPr lang="en-US"/>
          </a:p>
        </p:txBody>
      </p:sp>
    </p:spTree>
    <p:extLst>
      <p:ext uri="{BB962C8B-B14F-4D97-AF65-F5344CB8AC3E}">
        <p14:creationId xmlns:p14="http://schemas.microsoft.com/office/powerpoint/2010/main" val="191663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553D95-4AB4-49B0-A489-6D0229A75BC7}" type="datetimeFigureOut">
              <a:rPr lang="en-US" smtClean="0"/>
              <a:t>6/15/2017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9C0B949-9C3D-45C2-8447-0B2AA4A47024}" type="slidenum">
              <a:rPr lang="en-US" smtClean="0"/>
              <a:t>‹#›</a:t>
            </a:fld>
            <a:endParaRPr lang="en-US"/>
          </a:p>
        </p:txBody>
      </p:sp>
    </p:spTree>
    <p:extLst>
      <p:ext uri="{BB962C8B-B14F-4D97-AF65-F5344CB8AC3E}">
        <p14:creationId xmlns:p14="http://schemas.microsoft.com/office/powerpoint/2010/main" val="974637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553D95-4AB4-49B0-A489-6D0229A75BC7}" type="datetimeFigureOut">
              <a:rPr lang="en-US" smtClean="0"/>
              <a:t>6/15/2017</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9C0B949-9C3D-45C2-8447-0B2AA4A47024}"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16109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3E553D95-4AB4-49B0-A489-6D0229A75BC7}" type="datetimeFigureOut">
              <a:rPr lang="en-US" smtClean="0"/>
              <a:t>6/15/2017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9C0B949-9C3D-45C2-8447-0B2AA4A47024}" type="slidenum">
              <a:rPr lang="en-US" smtClean="0"/>
              <a:t>‹#›</a:t>
            </a:fld>
            <a:endParaRPr lang="en-US"/>
          </a:p>
        </p:txBody>
      </p:sp>
    </p:spTree>
    <p:extLst>
      <p:ext uri="{BB962C8B-B14F-4D97-AF65-F5344CB8AC3E}">
        <p14:creationId xmlns:p14="http://schemas.microsoft.com/office/powerpoint/2010/main" val="73117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3E553D95-4AB4-49B0-A489-6D0229A75BC7}" type="datetimeFigureOut">
              <a:rPr lang="en-US" smtClean="0"/>
              <a:t>6/15/2017</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9C0B949-9C3D-45C2-8447-0B2AA4A47024}"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28721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3E553D95-4AB4-49B0-A489-6D0229A75BC7}" type="datetimeFigureOut">
              <a:rPr lang="en-US" smtClean="0"/>
              <a:t>6/15/2017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9C0B949-9C3D-45C2-8447-0B2AA4A47024}" type="slidenum">
              <a:rPr lang="en-US" smtClean="0"/>
              <a:t>‹#›</a:t>
            </a:fld>
            <a:endParaRPr lang="en-US"/>
          </a:p>
        </p:txBody>
      </p:sp>
    </p:spTree>
    <p:extLst>
      <p:ext uri="{BB962C8B-B14F-4D97-AF65-F5344CB8AC3E}">
        <p14:creationId xmlns:p14="http://schemas.microsoft.com/office/powerpoint/2010/main" val="20874260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553D95-4AB4-49B0-A489-6D0229A75BC7}" type="datetimeFigureOut">
              <a:rPr lang="en-US" smtClean="0"/>
              <a:t>6/15/2017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9C0B949-9C3D-45C2-8447-0B2AA4A47024}" type="slidenum">
              <a:rPr lang="en-US" smtClean="0"/>
              <a:t>‹#›</a:t>
            </a:fld>
            <a:endParaRPr lang="en-US"/>
          </a:p>
        </p:txBody>
      </p:sp>
    </p:spTree>
    <p:extLst>
      <p:ext uri="{BB962C8B-B14F-4D97-AF65-F5344CB8AC3E}">
        <p14:creationId xmlns:p14="http://schemas.microsoft.com/office/powerpoint/2010/main" val="42523690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553D95-4AB4-49B0-A489-6D0229A75BC7}" type="datetimeFigureOut">
              <a:rPr lang="en-US" smtClean="0"/>
              <a:t>6/15/2017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9C0B949-9C3D-45C2-8447-0B2AA4A47024}" type="slidenum">
              <a:rPr lang="en-US" smtClean="0"/>
              <a:t>‹#›</a:t>
            </a:fld>
            <a:endParaRPr lang="en-US"/>
          </a:p>
        </p:txBody>
      </p:sp>
    </p:spTree>
    <p:extLst>
      <p:ext uri="{BB962C8B-B14F-4D97-AF65-F5344CB8AC3E}">
        <p14:creationId xmlns:p14="http://schemas.microsoft.com/office/powerpoint/2010/main" val="3761499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553D95-4AB4-49B0-A489-6D0229A75BC7}" type="datetimeFigureOut">
              <a:rPr lang="en-US" smtClean="0"/>
              <a:t>6/15/2017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9C0B949-9C3D-45C2-8447-0B2AA4A47024}" type="slidenum">
              <a:rPr lang="en-US" smtClean="0"/>
              <a:t>‹#›</a:t>
            </a:fld>
            <a:endParaRPr lang="en-US"/>
          </a:p>
        </p:txBody>
      </p:sp>
    </p:spTree>
    <p:extLst>
      <p:ext uri="{BB962C8B-B14F-4D97-AF65-F5344CB8AC3E}">
        <p14:creationId xmlns:p14="http://schemas.microsoft.com/office/powerpoint/2010/main" val="1687647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553D95-4AB4-49B0-A489-6D0229A75BC7}" type="datetimeFigureOut">
              <a:rPr lang="en-US" smtClean="0"/>
              <a:t>6/15/2017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9C0B949-9C3D-45C2-8447-0B2AA4A47024}" type="slidenum">
              <a:rPr lang="en-US" smtClean="0"/>
              <a:t>‹#›</a:t>
            </a:fld>
            <a:endParaRPr lang="en-US"/>
          </a:p>
        </p:txBody>
      </p:sp>
    </p:spTree>
    <p:extLst>
      <p:ext uri="{BB962C8B-B14F-4D97-AF65-F5344CB8AC3E}">
        <p14:creationId xmlns:p14="http://schemas.microsoft.com/office/powerpoint/2010/main" val="386441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E553D95-4AB4-49B0-A489-6D0229A75BC7}" type="datetimeFigureOut">
              <a:rPr lang="en-US" smtClean="0"/>
              <a:t>6/15/2017</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9C0B949-9C3D-45C2-8447-0B2AA4A47024}" type="slidenum">
              <a:rPr lang="en-US" smtClean="0"/>
              <a:t>‹#›</a:t>
            </a:fld>
            <a:endParaRPr lang="en-US"/>
          </a:p>
        </p:txBody>
      </p:sp>
    </p:spTree>
    <p:extLst>
      <p:ext uri="{BB962C8B-B14F-4D97-AF65-F5344CB8AC3E}">
        <p14:creationId xmlns:p14="http://schemas.microsoft.com/office/powerpoint/2010/main" val="2333787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E553D95-4AB4-49B0-A489-6D0229A75BC7}" type="datetimeFigureOut">
              <a:rPr lang="en-US" smtClean="0"/>
              <a:t>6/15/2017</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9C0B949-9C3D-45C2-8447-0B2AA4A47024}" type="slidenum">
              <a:rPr lang="en-US" smtClean="0"/>
              <a:t>‹#›</a:t>
            </a:fld>
            <a:endParaRPr lang="en-US"/>
          </a:p>
        </p:txBody>
      </p:sp>
    </p:spTree>
    <p:extLst>
      <p:ext uri="{BB962C8B-B14F-4D97-AF65-F5344CB8AC3E}">
        <p14:creationId xmlns:p14="http://schemas.microsoft.com/office/powerpoint/2010/main" val="2568548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E553D95-4AB4-49B0-A489-6D0229A75BC7}" type="datetimeFigureOut">
              <a:rPr lang="en-US" smtClean="0"/>
              <a:t>6/15/2017</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9C0B949-9C3D-45C2-8447-0B2AA4A47024}" type="slidenum">
              <a:rPr lang="en-US" smtClean="0"/>
              <a:t>‹#›</a:t>
            </a:fld>
            <a:endParaRPr lang="en-US"/>
          </a:p>
        </p:txBody>
      </p:sp>
    </p:spTree>
    <p:extLst>
      <p:ext uri="{BB962C8B-B14F-4D97-AF65-F5344CB8AC3E}">
        <p14:creationId xmlns:p14="http://schemas.microsoft.com/office/powerpoint/2010/main" val="798717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553D95-4AB4-49B0-A489-6D0229A75BC7}" type="datetimeFigureOut">
              <a:rPr lang="en-US" smtClean="0"/>
              <a:t>6/15/2017</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9C0B949-9C3D-45C2-8447-0B2AA4A47024}" type="slidenum">
              <a:rPr lang="en-US" smtClean="0"/>
              <a:t>‹#›</a:t>
            </a:fld>
            <a:endParaRPr lang="en-US"/>
          </a:p>
        </p:txBody>
      </p:sp>
    </p:spTree>
    <p:extLst>
      <p:ext uri="{BB962C8B-B14F-4D97-AF65-F5344CB8AC3E}">
        <p14:creationId xmlns:p14="http://schemas.microsoft.com/office/powerpoint/2010/main" val="4025313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553D95-4AB4-49B0-A489-6D0229A75BC7}" type="datetimeFigureOut">
              <a:rPr lang="en-US" smtClean="0"/>
              <a:t>6/15/2017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9C0B949-9C3D-45C2-8447-0B2AA4A47024}" type="slidenum">
              <a:rPr lang="en-US" smtClean="0"/>
              <a:t>‹#›</a:t>
            </a:fld>
            <a:endParaRPr lang="en-US"/>
          </a:p>
        </p:txBody>
      </p:sp>
    </p:spTree>
    <p:extLst>
      <p:ext uri="{BB962C8B-B14F-4D97-AF65-F5344CB8AC3E}">
        <p14:creationId xmlns:p14="http://schemas.microsoft.com/office/powerpoint/2010/main" val="266187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553D95-4AB4-49B0-A489-6D0229A75BC7}" type="datetimeFigureOut">
              <a:rPr lang="en-US" smtClean="0"/>
              <a:t>6/15/2017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9C0B949-9C3D-45C2-8447-0B2AA4A47024}" type="slidenum">
              <a:rPr lang="en-US" smtClean="0"/>
              <a:t>‹#›</a:t>
            </a:fld>
            <a:endParaRPr lang="en-US"/>
          </a:p>
        </p:txBody>
      </p:sp>
    </p:spTree>
    <p:extLst>
      <p:ext uri="{BB962C8B-B14F-4D97-AF65-F5344CB8AC3E}">
        <p14:creationId xmlns:p14="http://schemas.microsoft.com/office/powerpoint/2010/main" val="331901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E553D95-4AB4-49B0-A489-6D0229A75BC7}" type="datetimeFigureOut">
              <a:rPr lang="en-US" smtClean="0"/>
              <a:t>6/15/2017</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9C0B949-9C3D-45C2-8447-0B2AA4A47024}" type="slidenum">
              <a:rPr lang="en-US" smtClean="0"/>
              <a:t>‹#›</a:t>
            </a:fld>
            <a:endParaRPr lang="en-US"/>
          </a:p>
        </p:txBody>
      </p:sp>
    </p:spTree>
    <p:extLst>
      <p:ext uri="{BB962C8B-B14F-4D97-AF65-F5344CB8AC3E}">
        <p14:creationId xmlns:p14="http://schemas.microsoft.com/office/powerpoint/2010/main" val="4281073188"/>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5" r:id="rId14"/>
    <p:sldLayoutId id="2147483746" r:id="rId15"/>
    <p:sldLayoutId id="214748374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2" y="1438835"/>
            <a:ext cx="8915399" cy="2262781"/>
          </a:xfrm>
        </p:spPr>
        <p:txBody>
          <a:bodyPr/>
          <a:lstStyle/>
          <a:p>
            <a:pPr algn="ctr"/>
            <a:r>
              <a:rPr lang="en-US" dirty="0" smtClean="0"/>
              <a:t>Adding transitions to your writing…</a:t>
            </a:r>
            <a:endParaRPr lang="en-US" dirty="0"/>
          </a:p>
        </p:txBody>
      </p:sp>
      <p:sp>
        <p:nvSpPr>
          <p:cNvPr id="3" name="Subtitle 2"/>
          <p:cNvSpPr>
            <a:spLocks noGrp="1"/>
          </p:cNvSpPr>
          <p:nvPr>
            <p:ph type="subTitle" idx="1"/>
          </p:nvPr>
        </p:nvSpPr>
        <p:spPr>
          <a:xfrm>
            <a:off x="2589212" y="3916768"/>
            <a:ext cx="8915399" cy="1126283"/>
          </a:xfrm>
        </p:spPr>
        <p:txBody>
          <a:bodyPr/>
          <a:lstStyle/>
          <a:p>
            <a:endParaRPr lang="en-US" dirty="0"/>
          </a:p>
        </p:txBody>
      </p:sp>
    </p:spTree>
    <p:extLst>
      <p:ext uri="{BB962C8B-B14F-4D97-AF65-F5344CB8AC3E}">
        <p14:creationId xmlns:p14="http://schemas.microsoft.com/office/powerpoint/2010/main" val="13834807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Paragraph 1 - Without transition words</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The </a:t>
            </a:r>
            <a:r>
              <a:rPr lang="en-US" dirty="0"/>
              <a:t>concept of fairness is central to understanding plagiarism. Fairness means being fair both to yourself and others. Everybody both gives and receives their proper due, and nobody has anything to complain about. An incident involving unfairness could be taking someone else’s work and passing it off as your own. The person whose work has been taken receives no recognition or acknowledgment for their research and thinking. Writers who </a:t>
            </a:r>
            <a:r>
              <a:rPr lang="en-US" dirty="0" smtClean="0"/>
              <a:t>plagiarize </a:t>
            </a:r>
            <a:r>
              <a:rPr lang="en-US" dirty="0"/>
              <a:t>are not being fair to themselves either because they are not developing their own independent academic skills. Students who do their own work with due acknowledgement of the work of others should develop their own academic skills and self-confidence far more than those who merely misuse the work of others. </a:t>
            </a:r>
            <a:endParaRPr lang="en-US" dirty="0" smtClean="0"/>
          </a:p>
          <a:p>
            <a:pPr marL="0" indent="0">
              <a:buNone/>
            </a:pPr>
            <a:endParaRPr lang="en-US" dirty="0"/>
          </a:p>
          <a:p>
            <a:pPr marL="0" indent="0">
              <a:buNone/>
            </a:pPr>
            <a:r>
              <a:rPr lang="en-US" dirty="0"/>
              <a:t>(Adapted from UNE, 2010 </a:t>
            </a:r>
            <a:r>
              <a:rPr lang="en-US" i="1" dirty="0"/>
              <a:t>Avoiding coursework plagiarism and academic misconduct: Advice for students</a:t>
            </a:r>
            <a:r>
              <a:rPr lang="en-US" dirty="0"/>
              <a:t>.) </a:t>
            </a:r>
          </a:p>
        </p:txBody>
      </p:sp>
    </p:spTree>
    <p:extLst>
      <p:ext uri="{BB962C8B-B14F-4D97-AF65-F5344CB8AC3E}">
        <p14:creationId xmlns:p14="http://schemas.microsoft.com/office/powerpoint/2010/main" val="21449133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53670"/>
          </a:xfrm>
        </p:spPr>
        <p:txBody>
          <a:bodyPr>
            <a:normAutofit fontScale="90000"/>
          </a:bodyPr>
          <a:lstStyle/>
          <a:p>
            <a:pPr algn="ctr"/>
            <a:r>
              <a:rPr lang="en-US" b="1" dirty="0" smtClean="0"/>
              <a:t/>
            </a:r>
            <a:br>
              <a:rPr lang="en-US" b="1" dirty="0" smtClean="0"/>
            </a:br>
            <a:r>
              <a:rPr lang="en-US" b="1" dirty="0" smtClean="0"/>
              <a:t>Paragraph 2 - WITH transition words </a:t>
            </a:r>
            <a:r>
              <a:rPr lang="en-US" dirty="0" smtClean="0"/>
              <a:t/>
            </a:r>
            <a:br>
              <a:rPr lang="en-US" dirty="0" smtClean="0"/>
            </a:br>
            <a:endParaRPr lang="en-US" dirty="0"/>
          </a:p>
        </p:txBody>
      </p:sp>
      <p:sp>
        <p:nvSpPr>
          <p:cNvPr id="3" name="Content Placeholder 2"/>
          <p:cNvSpPr>
            <a:spLocks noGrp="1"/>
          </p:cNvSpPr>
          <p:nvPr>
            <p:ph idx="1"/>
          </p:nvPr>
        </p:nvSpPr>
        <p:spPr>
          <a:xfrm>
            <a:off x="838200" y="1387736"/>
            <a:ext cx="10515600" cy="4789227"/>
          </a:xfrm>
        </p:spPr>
        <p:txBody>
          <a:bodyPr>
            <a:normAutofit/>
          </a:bodyPr>
          <a:lstStyle/>
          <a:p>
            <a:pPr marL="0" indent="0">
              <a:buNone/>
            </a:pPr>
            <a:r>
              <a:rPr lang="en-US" dirty="0" smtClean="0"/>
              <a:t>The concept of fairness is central to understanding plagiarism. Fairness means being fair both to yourself and others. </a:t>
            </a:r>
            <a:r>
              <a:rPr lang="en-US" b="1" dirty="0" smtClean="0"/>
              <a:t>Moreover</a:t>
            </a:r>
            <a:r>
              <a:rPr lang="en-US" dirty="0" smtClean="0"/>
              <a:t>, everybody both gives and receives their proper due, and nobody has anything to complain about. </a:t>
            </a:r>
            <a:r>
              <a:rPr lang="en-US" b="1" dirty="0" smtClean="0"/>
              <a:t>For example</a:t>
            </a:r>
            <a:r>
              <a:rPr lang="en-US" dirty="0" smtClean="0"/>
              <a:t>, an incident involving unfairness could be taking someone else’s work and passing it off as your own. </a:t>
            </a:r>
            <a:r>
              <a:rPr lang="en-US" b="1" dirty="0" smtClean="0"/>
              <a:t>As a result, </a:t>
            </a:r>
            <a:r>
              <a:rPr lang="en-US" dirty="0" smtClean="0"/>
              <a:t>the person whose work has been taken receives no recognition or acknowledgment for their research and thinking. </a:t>
            </a:r>
            <a:r>
              <a:rPr lang="en-US" b="1" dirty="0" smtClean="0"/>
              <a:t>Furthermore</a:t>
            </a:r>
            <a:r>
              <a:rPr lang="en-US" dirty="0" smtClean="0"/>
              <a:t>, writers who plagiarize are not being fair to themselves either because they are not developing their own independent academic skills. </a:t>
            </a:r>
            <a:r>
              <a:rPr lang="en-US" b="1" dirty="0" smtClean="0"/>
              <a:t>Therefore</a:t>
            </a:r>
            <a:r>
              <a:rPr lang="en-US" dirty="0" smtClean="0"/>
              <a:t>, students who do their own work with due acknowledgement of the work of others should develop their own academic skills and self- confidence far more than those who merely misuse the work of others. </a:t>
            </a:r>
          </a:p>
          <a:p>
            <a:pPr marL="0" indent="0">
              <a:buNone/>
            </a:pPr>
            <a:r>
              <a:rPr lang="en-US" dirty="0" smtClean="0"/>
              <a:t>(Adapted from UNE , 2010 </a:t>
            </a:r>
            <a:r>
              <a:rPr lang="en-US" i="1" dirty="0" smtClean="0"/>
              <a:t>Avoiding coursework plagiarism and academic misconduct: Advice for students</a:t>
            </a:r>
            <a:r>
              <a:rPr lang="en-US" dirty="0" smtClean="0"/>
              <a:t>.) </a:t>
            </a:r>
          </a:p>
          <a:p>
            <a:endParaRPr lang="en-US" dirty="0"/>
          </a:p>
        </p:txBody>
      </p:sp>
    </p:spTree>
    <p:extLst>
      <p:ext uri="{BB962C8B-B14F-4D97-AF65-F5344CB8AC3E}">
        <p14:creationId xmlns:p14="http://schemas.microsoft.com/office/powerpoint/2010/main" val="31565199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Transitions in Writing</a:t>
            </a:r>
            <a:endParaRPr lang="en-US" dirty="0"/>
          </a:p>
        </p:txBody>
      </p:sp>
      <p:sp>
        <p:nvSpPr>
          <p:cNvPr id="3" name="Content Placeholder 2"/>
          <p:cNvSpPr>
            <a:spLocks noGrp="1"/>
          </p:cNvSpPr>
          <p:nvPr>
            <p:ph idx="1"/>
          </p:nvPr>
        </p:nvSpPr>
        <p:spPr/>
        <p:txBody>
          <a:bodyPr>
            <a:normAutofit fontScale="77500" lnSpcReduction="20000"/>
          </a:bodyPr>
          <a:lstStyle/>
          <a:p>
            <a:pPr marL="0" indent="0" algn="ctr">
              <a:buNone/>
            </a:pPr>
            <a:r>
              <a:rPr lang="en-US" sz="4400" dirty="0"/>
              <a:t>Effective transitions are what enable the main idea(s) and important points in an essay to flow together.  In a sense, it is transitions that make a paper become an actual essay as opposed to just a random assortment of various facts.  Without them, an essay will often seem to be lacking in unity.  </a:t>
            </a:r>
          </a:p>
          <a:p>
            <a:pPr marL="0" indent="0">
              <a:buNone/>
            </a:pPr>
            <a:endParaRPr lang="en-US" dirty="0"/>
          </a:p>
        </p:txBody>
      </p:sp>
    </p:spTree>
    <p:extLst>
      <p:ext uri="{BB962C8B-B14F-4D97-AF65-F5344CB8AC3E}">
        <p14:creationId xmlns:p14="http://schemas.microsoft.com/office/powerpoint/2010/main" val="12392648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Turn:</a:t>
            </a:r>
            <a:endParaRPr lang="en-US" dirty="0"/>
          </a:p>
        </p:txBody>
      </p:sp>
      <p:sp>
        <p:nvSpPr>
          <p:cNvPr id="3" name="Content Placeholder 2"/>
          <p:cNvSpPr>
            <a:spLocks noGrp="1"/>
          </p:cNvSpPr>
          <p:nvPr>
            <p:ph idx="1"/>
          </p:nvPr>
        </p:nvSpPr>
        <p:spPr/>
        <p:txBody>
          <a:bodyPr/>
          <a:lstStyle/>
          <a:p>
            <a:r>
              <a:rPr lang="en-US" b="1" i="1" dirty="0" smtClean="0">
                <a:effectLst/>
              </a:rPr>
              <a:t>Example #1:</a:t>
            </a:r>
            <a:r>
              <a:rPr lang="en-US" i="1" dirty="0" smtClean="0">
                <a:effectLst/>
              </a:rPr>
              <a:t>  Students who write academic essays need to provide effective transitions.  Transitions allow writers to connect the main ideas that are present in an essay.  Using conjunctive adverbs and other introductory elements allow a writer to connect one sentence to the next.  The use of these words will make the writing more fluent and less choppy.  Many students fail to use effective transitions, and the essay comes across as disconnected.  Writers should always be aware of the need to connect both sentences and paragraphs together.</a:t>
            </a:r>
            <a:endParaRPr lang="en-US" dirty="0"/>
          </a:p>
        </p:txBody>
      </p:sp>
    </p:spTree>
    <p:extLst>
      <p:ext uri="{BB962C8B-B14F-4D97-AF65-F5344CB8AC3E}">
        <p14:creationId xmlns:p14="http://schemas.microsoft.com/office/powerpoint/2010/main" val="8730838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With a partner…</a:t>
            </a:r>
            <a:endParaRPr lang="en-US" dirty="0"/>
          </a:p>
        </p:txBody>
      </p:sp>
      <p:sp>
        <p:nvSpPr>
          <p:cNvPr id="3" name="Content Placeholder 2"/>
          <p:cNvSpPr>
            <a:spLocks noGrp="1"/>
          </p:cNvSpPr>
          <p:nvPr>
            <p:ph idx="1"/>
          </p:nvPr>
        </p:nvSpPr>
        <p:spPr/>
        <p:txBody>
          <a:bodyPr>
            <a:normAutofit/>
          </a:bodyPr>
          <a:lstStyle/>
          <a:p>
            <a:pPr marL="0" indent="0" algn="ctr">
              <a:buNone/>
            </a:pPr>
            <a:r>
              <a:rPr lang="en-US" sz="4000" dirty="0" smtClean="0"/>
              <a:t>Add the appropriate transitions </a:t>
            </a:r>
          </a:p>
          <a:p>
            <a:pPr marL="0" indent="0" algn="ctr">
              <a:buNone/>
            </a:pPr>
            <a:r>
              <a:rPr lang="en-US" sz="4000" dirty="0" smtClean="0"/>
              <a:t>to the example paragraph.</a:t>
            </a:r>
          </a:p>
          <a:p>
            <a:pPr marL="0" indent="0" algn="ctr">
              <a:buNone/>
            </a:pPr>
            <a:endParaRPr lang="en-US" sz="4000" dirty="0"/>
          </a:p>
          <a:p>
            <a:pPr marL="0" indent="0" algn="ctr">
              <a:buNone/>
            </a:pPr>
            <a:r>
              <a:rPr lang="en-US" sz="4000" dirty="0" smtClean="0"/>
              <a:t>Be prepared to share your transitions with the class.</a:t>
            </a:r>
            <a:endParaRPr lang="en-US" sz="4000" dirty="0"/>
          </a:p>
        </p:txBody>
      </p:sp>
    </p:spTree>
    <p:extLst>
      <p:ext uri="{BB962C8B-B14F-4D97-AF65-F5344CB8AC3E}">
        <p14:creationId xmlns:p14="http://schemas.microsoft.com/office/powerpoint/2010/main" val="30255903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With Transitions:</a:t>
            </a:r>
            <a:endParaRPr lang="en-US" dirty="0"/>
          </a:p>
        </p:txBody>
      </p:sp>
      <p:sp>
        <p:nvSpPr>
          <p:cNvPr id="3" name="Content Placeholder 2"/>
          <p:cNvSpPr>
            <a:spLocks noGrp="1"/>
          </p:cNvSpPr>
          <p:nvPr>
            <p:ph idx="1"/>
          </p:nvPr>
        </p:nvSpPr>
        <p:spPr>
          <a:xfrm>
            <a:off x="838200" y="1690689"/>
            <a:ext cx="10515600" cy="4486274"/>
          </a:xfrm>
        </p:spPr>
        <p:txBody>
          <a:bodyPr/>
          <a:lstStyle/>
          <a:p>
            <a:pPr marL="0" indent="0">
              <a:buNone/>
            </a:pPr>
            <a:r>
              <a:rPr lang="en-US" b="1" i="1" dirty="0" smtClean="0">
                <a:effectLst/>
              </a:rPr>
              <a:t>Revised Example #1:</a:t>
            </a:r>
            <a:r>
              <a:rPr lang="en-US" i="1" dirty="0" smtClean="0">
                <a:effectLst/>
              </a:rPr>
              <a:t>  Students who write academic essays need to provide effective transitions.  </a:t>
            </a:r>
            <a:r>
              <a:rPr lang="en-US" b="1" i="1" dirty="0" smtClean="0">
                <a:effectLst/>
              </a:rPr>
              <a:t>It is the use of these transitions</a:t>
            </a:r>
            <a:r>
              <a:rPr lang="en-US" i="1" dirty="0" smtClean="0">
                <a:effectLst/>
              </a:rPr>
              <a:t> that allow writers to connect the main ideas that are present in an essay.  </a:t>
            </a:r>
            <a:r>
              <a:rPr lang="en-US" b="1" i="1" dirty="0" smtClean="0">
                <a:effectLst/>
              </a:rPr>
              <a:t>For example</a:t>
            </a:r>
            <a:r>
              <a:rPr lang="en-US" i="1" dirty="0" smtClean="0">
                <a:effectLst/>
              </a:rPr>
              <a:t>, by using conjunctive adverbs and other introductory elements, a writer can easily connect one sentence to the next.  </a:t>
            </a:r>
            <a:r>
              <a:rPr lang="en-US" b="1" i="1" dirty="0" smtClean="0">
                <a:effectLst/>
              </a:rPr>
              <a:t>Moreover</a:t>
            </a:r>
            <a:r>
              <a:rPr lang="en-US" i="1" dirty="0" smtClean="0">
                <a:effectLst/>
              </a:rPr>
              <a:t>, the use of these words will make the writing more fluent and less choppy.  </a:t>
            </a:r>
            <a:r>
              <a:rPr lang="en-US" b="1" i="1" dirty="0" smtClean="0">
                <a:effectLst/>
              </a:rPr>
              <a:t>Unfortunately</a:t>
            </a:r>
            <a:r>
              <a:rPr lang="en-US" i="1" dirty="0" smtClean="0">
                <a:effectLst/>
              </a:rPr>
              <a:t>, students often fail to use effective transitions, and, </a:t>
            </a:r>
            <a:r>
              <a:rPr lang="en-US" b="1" i="1" dirty="0" smtClean="0">
                <a:effectLst/>
              </a:rPr>
              <a:t>as a result</a:t>
            </a:r>
            <a:r>
              <a:rPr lang="en-US" i="1" dirty="0" smtClean="0">
                <a:effectLst/>
              </a:rPr>
              <a:t>, the essay comes across as disconnected.  </a:t>
            </a:r>
            <a:r>
              <a:rPr lang="en-US" b="1" i="1" dirty="0" smtClean="0">
                <a:effectLst/>
              </a:rPr>
              <a:t>To avoid this</a:t>
            </a:r>
            <a:r>
              <a:rPr lang="en-US" i="1" dirty="0" smtClean="0">
                <a:effectLst/>
              </a:rPr>
              <a:t>, writers should always be aware of the need to connect both sentences and paragraphs together, and they should strive to find creative ways to do so.  </a:t>
            </a:r>
            <a:endParaRPr lang="en-US" dirty="0" smtClean="0"/>
          </a:p>
          <a:p>
            <a:pPr marL="0" indent="0">
              <a:buNone/>
            </a:pPr>
            <a:endParaRPr lang="en-US" dirty="0"/>
          </a:p>
        </p:txBody>
      </p:sp>
    </p:spTree>
    <p:extLst>
      <p:ext uri="{BB962C8B-B14F-4D97-AF65-F5344CB8AC3E}">
        <p14:creationId xmlns:p14="http://schemas.microsoft.com/office/powerpoint/2010/main" val="36956727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Concluding Sentence/Statement does one or more of these…</a:t>
            </a:r>
            <a:endParaRPr lang="en-US" dirty="0"/>
          </a:p>
        </p:txBody>
      </p:sp>
      <p:sp>
        <p:nvSpPr>
          <p:cNvPr id="3" name="Content Placeholder 2"/>
          <p:cNvSpPr>
            <a:spLocks noGrp="1"/>
          </p:cNvSpPr>
          <p:nvPr>
            <p:ph idx="1"/>
          </p:nvPr>
        </p:nvSpPr>
        <p:spPr/>
        <p:txBody>
          <a:bodyPr/>
          <a:lstStyle/>
          <a:p>
            <a:r>
              <a:rPr lang="en-US" dirty="0"/>
              <a:t>Wrap things up. </a:t>
            </a:r>
          </a:p>
          <a:p>
            <a:r>
              <a:rPr lang="en-US" dirty="0"/>
              <a:t>Leave your reader with something to think about.</a:t>
            </a:r>
          </a:p>
          <a:p>
            <a:r>
              <a:rPr lang="en-US" b="1" i="1" dirty="0">
                <a:solidFill>
                  <a:srgbClr val="7030A0"/>
                </a:solidFill>
              </a:rPr>
              <a:t>Echo</a:t>
            </a:r>
            <a:r>
              <a:rPr lang="en-US" dirty="0"/>
              <a:t> your </a:t>
            </a:r>
            <a:r>
              <a:rPr lang="en-US" dirty="0" smtClean="0"/>
              <a:t>thesis without repeating the thesis (same ideas, but say it differently).</a:t>
            </a:r>
            <a:endParaRPr lang="en-US" dirty="0"/>
          </a:p>
          <a:p>
            <a:r>
              <a:rPr lang="en-US" dirty="0"/>
              <a:t>Provide </a:t>
            </a:r>
            <a:r>
              <a:rPr lang="en-US" b="1" i="1" dirty="0">
                <a:solidFill>
                  <a:srgbClr val="7030A0"/>
                </a:solidFill>
              </a:rPr>
              <a:t>Broader Implications </a:t>
            </a:r>
            <a:r>
              <a:rPr lang="en-US" dirty="0"/>
              <a:t>by relating your thesis to a broader </a:t>
            </a:r>
            <a:r>
              <a:rPr lang="en-US" dirty="0" smtClean="0"/>
              <a:t>point. Why is this important?</a:t>
            </a:r>
            <a:endParaRPr lang="en-US" dirty="0"/>
          </a:p>
          <a:p>
            <a:r>
              <a:rPr lang="en-US" dirty="0"/>
              <a:t>Provide </a:t>
            </a:r>
            <a:r>
              <a:rPr lang="en-US" b="1" i="1" dirty="0">
                <a:solidFill>
                  <a:srgbClr val="7030A0"/>
                </a:solidFill>
              </a:rPr>
              <a:t>Intensified Insight </a:t>
            </a:r>
            <a:r>
              <a:rPr lang="en-US" dirty="0"/>
              <a:t>leaving your reader with a call to action or some specific universal truth to consider.</a:t>
            </a:r>
          </a:p>
          <a:p>
            <a:pPr marL="0" indent="0">
              <a:buNone/>
            </a:pPr>
            <a:endParaRPr lang="en-US" dirty="0"/>
          </a:p>
        </p:txBody>
      </p:sp>
    </p:spTree>
    <p:extLst>
      <p:ext uri="{BB962C8B-B14F-4D97-AF65-F5344CB8AC3E}">
        <p14:creationId xmlns:p14="http://schemas.microsoft.com/office/powerpoint/2010/main" val="6319977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Concluding Sentence:</a:t>
            </a:r>
            <a:endParaRPr lang="en-US" dirty="0"/>
          </a:p>
        </p:txBody>
      </p:sp>
      <p:sp>
        <p:nvSpPr>
          <p:cNvPr id="3" name="Content Placeholder 2"/>
          <p:cNvSpPr>
            <a:spLocks noGrp="1"/>
          </p:cNvSpPr>
          <p:nvPr>
            <p:ph idx="1"/>
          </p:nvPr>
        </p:nvSpPr>
        <p:spPr/>
        <p:txBody>
          <a:bodyPr>
            <a:normAutofit fontScale="92500" lnSpcReduction="10000"/>
          </a:bodyPr>
          <a:lstStyle/>
          <a:p>
            <a:r>
              <a:rPr lang="en-US" sz="2000" i="1" dirty="0">
                <a:solidFill>
                  <a:schemeClr val="tx1"/>
                </a:solidFill>
              </a:rPr>
              <a:t>Students who write academic essays need to provide effective transitions.</a:t>
            </a:r>
            <a:r>
              <a:rPr lang="en-US" sz="2000" i="1" dirty="0"/>
              <a:t>  It is the use of these transitions that allow writers to connect the main ideas that are present in an essay.  For example, by using conjunctive adverbs and other introductory elements, a writer can easily connect one sentence to the next.  Moreover, the use of these words will make the writing more fluent and less choppy.  Unfortunately, students often fail to use effective transitions, and, as a result, the essay comes across as disconnected.  </a:t>
            </a:r>
            <a:r>
              <a:rPr lang="en-US" sz="2000" b="1" i="1" dirty="0"/>
              <a:t>To avoid this, writers should always be aware of the need to connect both sentences and paragraphs together, and they should strive to find creative ways to do so.  </a:t>
            </a:r>
            <a:endParaRPr lang="en-US" sz="2000" b="1" i="1" dirty="0" smtClean="0"/>
          </a:p>
          <a:p>
            <a:endParaRPr lang="en-US" sz="2000" b="1" dirty="0"/>
          </a:p>
          <a:p>
            <a:r>
              <a:rPr lang="en-US" sz="2000" dirty="0" smtClean="0"/>
              <a:t>What does this concluding sentence do?  (refer back to the list)</a:t>
            </a:r>
          </a:p>
        </p:txBody>
      </p:sp>
    </p:spTree>
    <p:extLst>
      <p:ext uri="{BB962C8B-B14F-4D97-AF65-F5344CB8AC3E}">
        <p14:creationId xmlns:p14="http://schemas.microsoft.com/office/powerpoint/2010/main" val="22315310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3189" y="1328603"/>
            <a:ext cx="4892040" cy="3765812"/>
          </a:xfrm>
        </p:spPr>
        <p:txBody>
          <a:bodyPr>
            <a:normAutofit fontScale="90000"/>
          </a:bodyPr>
          <a:lstStyle/>
          <a:p>
            <a:r>
              <a:rPr lang="en-US" dirty="0" smtClean="0"/>
              <a:t>Body Paragraph</a:t>
            </a:r>
            <a:br>
              <a:rPr lang="en-US" dirty="0" smtClean="0"/>
            </a:br>
            <a:r>
              <a:rPr lang="en-US" dirty="0" smtClean="0"/>
              <a:t>Template</a:t>
            </a:r>
            <a:r>
              <a:rPr lang="en-US" dirty="0"/>
              <a:t/>
            </a:r>
            <a:br>
              <a:rPr lang="en-US" dirty="0"/>
            </a:br>
            <a:r>
              <a:rPr lang="en-US" dirty="0" smtClean="0"/>
              <a:t/>
            </a:r>
            <a:br>
              <a:rPr lang="en-US" dirty="0" smtClean="0"/>
            </a:br>
            <a:r>
              <a:rPr lang="en-US" dirty="0" smtClean="0"/>
              <a:t>Complete the following</a:t>
            </a:r>
            <a:br>
              <a:rPr lang="en-US" dirty="0" smtClean="0"/>
            </a:br>
            <a:r>
              <a:rPr lang="en-US" dirty="0" smtClean="0"/>
              <a:t>graphic organizer with</a:t>
            </a:r>
            <a:br>
              <a:rPr lang="en-US" dirty="0" smtClean="0"/>
            </a:br>
            <a:r>
              <a:rPr lang="en-US" dirty="0" smtClean="0"/>
              <a:t> information from your</a:t>
            </a:r>
            <a:br>
              <a:rPr lang="en-US" dirty="0" smtClean="0"/>
            </a:br>
            <a:r>
              <a:rPr lang="en-US" dirty="0" smtClean="0"/>
              <a:t>Claim, Evidence, </a:t>
            </a:r>
            <a:br>
              <a:rPr lang="en-US" dirty="0" smtClean="0"/>
            </a:br>
            <a:r>
              <a:rPr lang="en-US" dirty="0" smtClean="0"/>
              <a:t>Commentary organizer.</a:t>
            </a:r>
            <a:endParaRPr lang="en-US" dirty="0"/>
          </a:p>
        </p:txBody>
      </p:sp>
      <p:pic>
        <p:nvPicPr>
          <p:cNvPr id="6" name="Content Placeholder 5"/>
          <p:cNvPicPr>
            <a:picLocks noGrp="1" noChangeAspect="1"/>
          </p:cNvPicPr>
          <p:nvPr>
            <p:ph idx="1"/>
          </p:nvPr>
        </p:nvPicPr>
        <p:blipFill>
          <a:blip r:embed="rId2"/>
          <a:stretch>
            <a:fillRect/>
          </a:stretch>
        </p:blipFill>
        <p:spPr>
          <a:xfrm>
            <a:off x="6042026" y="499883"/>
            <a:ext cx="4672589" cy="6135699"/>
          </a:xfrm>
          <a:prstGeom prst="rect">
            <a:avLst/>
          </a:prstGeom>
        </p:spPr>
      </p:pic>
    </p:spTree>
    <p:extLst>
      <p:ext uri="{BB962C8B-B14F-4D97-AF65-F5344CB8AC3E}">
        <p14:creationId xmlns:p14="http://schemas.microsoft.com/office/powerpoint/2010/main" val="15063716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Transitions and a concluding sentence…</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sz="4000" dirty="0" smtClean="0"/>
              <a:t>1.Using the transitions resource page, add the transition words or phrases to your body paragraph template.</a:t>
            </a:r>
          </a:p>
          <a:p>
            <a:pPr marL="0" indent="0">
              <a:buNone/>
            </a:pPr>
            <a:endParaRPr lang="en-US" sz="4000" dirty="0" smtClean="0"/>
          </a:p>
          <a:p>
            <a:pPr marL="0" indent="0">
              <a:buNone/>
            </a:pPr>
            <a:r>
              <a:rPr lang="en-US" sz="4000" dirty="0" smtClean="0"/>
              <a:t>2. Finish your paragraph by adding a concluding sentence.</a:t>
            </a:r>
            <a:endParaRPr lang="en-US" sz="4000" dirty="0"/>
          </a:p>
        </p:txBody>
      </p:sp>
    </p:spTree>
    <p:extLst>
      <p:ext uri="{BB962C8B-B14F-4D97-AF65-F5344CB8AC3E}">
        <p14:creationId xmlns:p14="http://schemas.microsoft.com/office/powerpoint/2010/main" val="12812025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935749"/>
          </a:xfrm>
        </p:spPr>
        <p:txBody>
          <a:bodyPr/>
          <a:lstStyle/>
          <a:p>
            <a:r>
              <a:rPr lang="en-US" dirty="0" smtClean="0"/>
              <a:t>Learning Targets:</a:t>
            </a:r>
            <a:endParaRPr lang="en-US" dirty="0"/>
          </a:p>
        </p:txBody>
      </p:sp>
      <p:sp>
        <p:nvSpPr>
          <p:cNvPr id="3" name="Content Placeholder 2"/>
          <p:cNvSpPr>
            <a:spLocks noGrp="1"/>
          </p:cNvSpPr>
          <p:nvPr>
            <p:ph idx="1"/>
          </p:nvPr>
        </p:nvSpPr>
        <p:spPr>
          <a:xfrm>
            <a:off x="2592925" y="1746324"/>
            <a:ext cx="8915400" cy="3777622"/>
          </a:xfrm>
        </p:spPr>
        <p:txBody>
          <a:bodyPr>
            <a:normAutofit/>
          </a:bodyPr>
          <a:lstStyle/>
          <a:p>
            <a:pPr marL="0" indent="0">
              <a:buNone/>
            </a:pPr>
            <a:r>
              <a:rPr lang="en-US" sz="2400" dirty="0"/>
              <a:t>I can use reading strategies to access, interpret, and record information.</a:t>
            </a:r>
          </a:p>
          <a:p>
            <a:pPr marL="0" indent="0">
              <a:buNone/>
            </a:pPr>
            <a:endParaRPr lang="en-US" sz="2400" dirty="0"/>
          </a:p>
          <a:p>
            <a:pPr marL="0" indent="0">
              <a:buNone/>
            </a:pPr>
            <a:r>
              <a:rPr lang="en-US" sz="2400" dirty="0" smtClean="0"/>
              <a:t>I can develop and support a thesis with accurately cited supporting evidence</a:t>
            </a:r>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9772463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Partner Check</a:t>
            </a:r>
            <a:endParaRPr lang="en-US" dirty="0"/>
          </a:p>
        </p:txBody>
      </p:sp>
      <p:sp>
        <p:nvSpPr>
          <p:cNvPr id="3" name="Content Placeholder 2"/>
          <p:cNvSpPr>
            <a:spLocks noGrp="1"/>
          </p:cNvSpPr>
          <p:nvPr>
            <p:ph idx="1"/>
          </p:nvPr>
        </p:nvSpPr>
        <p:spPr/>
        <p:txBody>
          <a:bodyPr/>
          <a:lstStyle/>
          <a:p>
            <a:r>
              <a:rPr lang="en-US" sz="2800" dirty="0" smtClean="0"/>
              <a:t>When you have finished your paragraph, find someone to exchange papers with and read their paragraph while they read yours. Help your partner choose a sentence with a transition to share.</a:t>
            </a:r>
          </a:p>
          <a:p>
            <a:pPr marL="0" indent="0">
              <a:buNone/>
            </a:pPr>
            <a:endParaRPr lang="en-US" sz="2800" dirty="0" smtClean="0"/>
          </a:p>
          <a:p>
            <a:r>
              <a:rPr lang="en-US" sz="2800" dirty="0" smtClean="0"/>
              <a:t>Be prepared to share this sentence.</a:t>
            </a:r>
          </a:p>
          <a:p>
            <a:endParaRPr lang="en-US" dirty="0"/>
          </a:p>
          <a:p>
            <a:endParaRPr lang="en-US" dirty="0" smtClean="0"/>
          </a:p>
          <a:p>
            <a:pPr marL="0" indent="0">
              <a:buNone/>
            </a:pPr>
            <a:endParaRPr lang="en-US" dirty="0" smtClean="0"/>
          </a:p>
          <a:p>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0382023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28172"/>
          </a:xfrm>
        </p:spPr>
        <p:txBody>
          <a:bodyPr/>
          <a:lstStyle/>
          <a:p>
            <a:r>
              <a:rPr lang="en-US" dirty="0" smtClean="0"/>
              <a:t>Closer</a:t>
            </a:r>
            <a:endParaRPr lang="en-US" dirty="0"/>
          </a:p>
        </p:txBody>
      </p:sp>
      <p:sp>
        <p:nvSpPr>
          <p:cNvPr id="3" name="Content Placeholder 2"/>
          <p:cNvSpPr>
            <a:spLocks noGrp="1"/>
          </p:cNvSpPr>
          <p:nvPr>
            <p:ph idx="1"/>
          </p:nvPr>
        </p:nvSpPr>
        <p:spPr>
          <a:xfrm>
            <a:off x="2589212" y="1344706"/>
            <a:ext cx="8915400" cy="4756567"/>
          </a:xfrm>
        </p:spPr>
        <p:txBody>
          <a:bodyPr>
            <a:normAutofit fontScale="77500" lnSpcReduction="20000"/>
          </a:bodyPr>
          <a:lstStyle/>
          <a:p>
            <a:pPr marL="514350" indent="-514350">
              <a:buAutoNum type="arabicPeriod"/>
            </a:pPr>
            <a:r>
              <a:rPr lang="en-US" sz="3200" dirty="0" smtClean="0"/>
              <a:t>Sentence share out.  </a:t>
            </a:r>
            <a:r>
              <a:rPr lang="en-US" sz="3200" dirty="0"/>
              <a:t> </a:t>
            </a:r>
            <a:r>
              <a:rPr lang="en-US" sz="3200" dirty="0" smtClean="0"/>
              <a:t>A few students will be called upon to share sentences with transitions.</a:t>
            </a:r>
          </a:p>
          <a:p>
            <a:pPr marL="514350" indent="-514350">
              <a:buFont typeface="+mj-lt"/>
              <a:buAutoNum type="arabicPeriod"/>
            </a:pPr>
            <a:endParaRPr lang="en-US" sz="3200" dirty="0"/>
          </a:p>
          <a:p>
            <a:pPr marL="514350" indent="-514350">
              <a:buFont typeface="+mj-lt"/>
              <a:buAutoNum type="arabicPeriod"/>
            </a:pPr>
            <a:r>
              <a:rPr lang="en-US" sz="3200" dirty="0" smtClean="0"/>
              <a:t>Reflection: </a:t>
            </a:r>
            <a:r>
              <a:rPr lang="en-US" sz="2800" dirty="0" smtClean="0"/>
              <a:t>On the back of your paragraph…</a:t>
            </a:r>
          </a:p>
          <a:p>
            <a:pPr marL="0" indent="0">
              <a:buNone/>
            </a:pPr>
            <a:endParaRPr lang="en-US" sz="2800" dirty="0"/>
          </a:p>
          <a:p>
            <a:pPr marL="0" indent="0" algn="ctr">
              <a:buNone/>
            </a:pPr>
            <a:r>
              <a:rPr lang="en-US" sz="2600" dirty="0" smtClean="0"/>
              <a:t>Rate yourself (1-4)on the learning targets:</a:t>
            </a:r>
          </a:p>
          <a:p>
            <a:pPr marL="0" indent="0">
              <a:buNone/>
            </a:pPr>
            <a:r>
              <a:rPr lang="en-US" sz="2400" dirty="0" smtClean="0"/>
              <a:t>I </a:t>
            </a:r>
            <a:r>
              <a:rPr lang="en-US" sz="2400" dirty="0"/>
              <a:t>can use reading strategies to access, interpret, and record information.</a:t>
            </a:r>
          </a:p>
          <a:p>
            <a:pPr marL="0" indent="0">
              <a:buNone/>
            </a:pPr>
            <a:endParaRPr lang="en-US" sz="2400" dirty="0"/>
          </a:p>
          <a:p>
            <a:pPr marL="0" indent="0">
              <a:buNone/>
            </a:pPr>
            <a:r>
              <a:rPr lang="en-US" sz="2400" dirty="0"/>
              <a:t>I can develop and support a thesis with accurately cited supporting evidence</a:t>
            </a:r>
          </a:p>
          <a:p>
            <a:pPr marL="0" indent="0" algn="ctr">
              <a:buNone/>
            </a:pPr>
            <a:endParaRPr lang="en-US" sz="2400" dirty="0"/>
          </a:p>
          <a:p>
            <a:pPr marL="0" indent="0">
              <a:buNone/>
            </a:pPr>
            <a:r>
              <a:rPr lang="en-US" sz="2400" dirty="0"/>
              <a:t>I can construct a viable written argument that includes evidence, opposing views, and final conclusion.</a:t>
            </a:r>
          </a:p>
          <a:p>
            <a:pPr marL="1314450" lvl="2" indent="-514350"/>
            <a:endParaRPr lang="en-US" sz="2400" dirty="0" smtClean="0"/>
          </a:p>
          <a:p>
            <a:pPr marL="1314450" lvl="2" indent="-514350"/>
            <a:endParaRPr lang="en-US" sz="2400" dirty="0" smtClean="0"/>
          </a:p>
          <a:p>
            <a:pPr marL="1257300" lvl="3" indent="0">
              <a:buNone/>
            </a:pPr>
            <a:endParaRPr lang="en-US" sz="2600" dirty="0" smtClean="0"/>
          </a:p>
        </p:txBody>
      </p:sp>
    </p:spTree>
    <p:extLst>
      <p:ext uri="{BB962C8B-B14F-4D97-AF65-F5344CB8AC3E}">
        <p14:creationId xmlns:p14="http://schemas.microsoft.com/office/powerpoint/2010/main" val="25295178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 (Opener)</a:t>
            </a:r>
            <a:endParaRPr lang="en-US" dirty="0"/>
          </a:p>
        </p:txBody>
      </p:sp>
      <p:sp>
        <p:nvSpPr>
          <p:cNvPr id="3" name="Content Placeholder 2"/>
          <p:cNvSpPr>
            <a:spLocks noGrp="1"/>
          </p:cNvSpPr>
          <p:nvPr>
            <p:ph idx="1"/>
          </p:nvPr>
        </p:nvSpPr>
        <p:spPr>
          <a:xfrm>
            <a:off x="2510835" y="1506583"/>
            <a:ext cx="8915400" cy="3777622"/>
          </a:xfrm>
        </p:spPr>
        <p:txBody>
          <a:bodyPr>
            <a:normAutofit/>
          </a:bodyPr>
          <a:lstStyle/>
          <a:p>
            <a:r>
              <a:rPr lang="en-US" sz="3600" b="1" dirty="0" smtClean="0"/>
              <a:t>Read and annotate the article.  </a:t>
            </a:r>
          </a:p>
          <a:p>
            <a:pPr marL="0" indent="0">
              <a:buNone/>
            </a:pPr>
            <a:endParaRPr lang="en-US" sz="3600" b="1" dirty="0"/>
          </a:p>
          <a:p>
            <a:r>
              <a:rPr lang="en-US" sz="3600" b="1" dirty="0" smtClean="0"/>
              <a:t>Be sure to mark the text (it isn’t annotating if you aren’t interacting with and marking the text).</a:t>
            </a:r>
            <a:r>
              <a:rPr lang="en-US" dirty="0" smtClean="0"/>
              <a:t/>
            </a:r>
            <a:br>
              <a:rPr lang="en-US" dirty="0" smtClean="0"/>
            </a:br>
            <a:endParaRPr lang="en-US" dirty="0" smtClean="0"/>
          </a:p>
          <a:p>
            <a:pPr marL="0" indent="0">
              <a:buNone/>
            </a:pPr>
            <a:endParaRPr lang="en-US" dirty="0" smtClean="0"/>
          </a:p>
        </p:txBody>
      </p:sp>
    </p:spTree>
    <p:extLst>
      <p:ext uri="{BB962C8B-B14F-4D97-AF65-F5344CB8AC3E}">
        <p14:creationId xmlns:p14="http://schemas.microsoft.com/office/powerpoint/2010/main" val="20284036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1022893"/>
            <a:ext cx="8911687" cy="1280890"/>
          </a:xfrm>
        </p:spPr>
        <p:txBody>
          <a:bodyPr>
            <a:normAutofit/>
          </a:bodyPr>
          <a:lstStyle/>
          <a:p>
            <a:r>
              <a:rPr lang="en-US" dirty="0" smtClean="0"/>
              <a:t>Next, Analyze the Prompt:</a:t>
            </a:r>
            <a:endParaRPr lang="en-US" dirty="0"/>
          </a:p>
        </p:txBody>
      </p:sp>
      <p:sp>
        <p:nvSpPr>
          <p:cNvPr id="3" name="Content Placeholder 2"/>
          <p:cNvSpPr>
            <a:spLocks noGrp="1"/>
          </p:cNvSpPr>
          <p:nvPr>
            <p:ph idx="1"/>
          </p:nvPr>
        </p:nvSpPr>
        <p:spPr>
          <a:xfrm>
            <a:off x="2589212" y="1663338"/>
            <a:ext cx="8915400" cy="3777622"/>
          </a:xfrm>
        </p:spPr>
        <p:txBody>
          <a:bodyPr>
            <a:normAutofit/>
          </a:bodyPr>
          <a:lstStyle/>
          <a:p>
            <a:pPr marL="0" indent="0">
              <a:buNone/>
            </a:pPr>
            <a:endParaRPr lang="en-US" dirty="0" smtClean="0"/>
          </a:p>
          <a:p>
            <a:pPr marL="0" indent="0">
              <a:buNone/>
            </a:pPr>
            <a:r>
              <a:rPr lang="en-US" dirty="0" smtClean="0"/>
              <a:t>The Prompt: (insert prompt)</a:t>
            </a:r>
          </a:p>
          <a:p>
            <a:pPr marL="0" indent="0">
              <a:buNone/>
            </a:pPr>
            <a:endParaRPr lang="en-US" dirty="0" smtClean="0"/>
          </a:p>
          <a:p>
            <a:pPr marL="0" indent="0">
              <a:buNone/>
            </a:pPr>
            <a:endParaRPr lang="en-US" dirty="0" smtClean="0"/>
          </a:p>
          <a:p>
            <a:pPr marL="0" indent="0">
              <a:buNone/>
            </a:pPr>
            <a:endParaRPr lang="en-US" dirty="0" smtClean="0"/>
          </a:p>
          <a:p>
            <a:pPr marL="0" indent="0">
              <a:buNone/>
            </a:pPr>
            <a:r>
              <a:rPr lang="en-US" b="1" dirty="0" smtClean="0"/>
              <a:t>Analyze the prompt on your handout:</a:t>
            </a:r>
            <a:endParaRPr lang="en-US" b="1" dirty="0"/>
          </a:p>
          <a:p>
            <a:pPr marL="0" indent="0">
              <a:buNone/>
            </a:pPr>
            <a:r>
              <a:rPr lang="en-US" b="1" dirty="0" smtClean="0"/>
              <a:t>Directional Verbs, Key terms, re-write</a:t>
            </a:r>
            <a:endParaRPr lang="en-US" b="1" dirty="0"/>
          </a:p>
        </p:txBody>
      </p:sp>
    </p:spTree>
    <p:extLst>
      <p:ext uri="{BB962C8B-B14F-4D97-AF65-F5344CB8AC3E}">
        <p14:creationId xmlns:p14="http://schemas.microsoft.com/office/powerpoint/2010/main" val="41913192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	</a:t>
            </a:r>
            <a:endParaRPr lang="en-US" dirty="0"/>
          </a:p>
        </p:txBody>
      </p:sp>
      <p:sp>
        <p:nvSpPr>
          <p:cNvPr id="3" name="Content Placeholder 2"/>
          <p:cNvSpPr>
            <a:spLocks noGrp="1"/>
          </p:cNvSpPr>
          <p:nvPr>
            <p:ph idx="1"/>
          </p:nvPr>
        </p:nvSpPr>
        <p:spPr/>
        <p:txBody>
          <a:bodyPr/>
          <a:lstStyle/>
          <a:p>
            <a:pPr marL="0" indent="0">
              <a:buNone/>
            </a:pPr>
            <a:r>
              <a:rPr lang="en-US" sz="2800" dirty="0" smtClean="0"/>
              <a:t>When you’ve analyzed the prompt, turn to a neighbor and share your re-written prompt.  Ask them any questions you may have regarding the prompt.</a:t>
            </a:r>
          </a:p>
          <a:p>
            <a:pPr marL="0" indent="0">
              <a:buNone/>
            </a:pPr>
            <a:endParaRPr lang="en-US" sz="2800" dirty="0"/>
          </a:p>
          <a:p>
            <a:pPr marL="0" indent="0">
              <a:buNone/>
            </a:pPr>
            <a:endParaRPr lang="en-US" dirty="0"/>
          </a:p>
        </p:txBody>
      </p:sp>
    </p:spTree>
    <p:extLst>
      <p:ext uri="{BB962C8B-B14F-4D97-AF65-F5344CB8AC3E}">
        <p14:creationId xmlns:p14="http://schemas.microsoft.com/office/powerpoint/2010/main" val="20467218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Claim, Evidence, Commentary</a:t>
            </a:r>
            <a:endParaRPr lang="en-US" dirty="0"/>
          </a:p>
        </p:txBody>
      </p:sp>
      <p:sp>
        <p:nvSpPr>
          <p:cNvPr id="3" name="Content Placeholder 2"/>
          <p:cNvSpPr>
            <a:spLocks noGrp="1"/>
          </p:cNvSpPr>
          <p:nvPr>
            <p:ph idx="1"/>
          </p:nvPr>
        </p:nvSpPr>
        <p:spPr>
          <a:xfrm>
            <a:off x="2592925" y="1637212"/>
            <a:ext cx="8915400" cy="3777622"/>
          </a:xfrm>
        </p:spPr>
        <p:txBody>
          <a:bodyPr>
            <a:normAutofit fontScale="92500" lnSpcReduction="10000"/>
          </a:bodyPr>
          <a:lstStyle/>
          <a:p>
            <a:pPr marL="0" indent="0" algn="ctr">
              <a:buNone/>
            </a:pPr>
            <a:r>
              <a:rPr lang="en-US" sz="3200" dirty="0" smtClean="0"/>
              <a:t>Answer the prompt using the graphic organizer provided.</a:t>
            </a:r>
          </a:p>
          <a:p>
            <a:pPr marL="0" indent="0">
              <a:buNone/>
            </a:pPr>
            <a:endParaRPr lang="en-US" dirty="0"/>
          </a:p>
          <a:p>
            <a:pPr marL="0" indent="0">
              <a:buNone/>
            </a:pPr>
            <a:r>
              <a:rPr lang="en-US" sz="2400" dirty="0" smtClean="0"/>
              <a:t>Claim: Your answer to the prompt</a:t>
            </a:r>
          </a:p>
          <a:p>
            <a:pPr marL="0" indent="0">
              <a:buNone/>
            </a:pPr>
            <a:endParaRPr lang="en-US" sz="2400" dirty="0" smtClean="0"/>
          </a:p>
          <a:p>
            <a:pPr marL="0" indent="0">
              <a:buNone/>
            </a:pPr>
            <a:r>
              <a:rPr lang="en-US" sz="2400" dirty="0" smtClean="0"/>
              <a:t>Evidence: Text that supports your answer</a:t>
            </a:r>
          </a:p>
          <a:p>
            <a:pPr marL="0" indent="0">
              <a:buNone/>
            </a:pPr>
            <a:endParaRPr lang="en-US" sz="2400" dirty="0" smtClean="0"/>
          </a:p>
          <a:p>
            <a:pPr marL="0" indent="0">
              <a:buNone/>
            </a:pPr>
            <a:r>
              <a:rPr lang="en-US" sz="2400" dirty="0" smtClean="0"/>
              <a:t>Commentary: Your explanation of why and how the evidence supports the claim.</a:t>
            </a:r>
            <a:endParaRPr lang="en-US" sz="2400" dirty="0"/>
          </a:p>
        </p:txBody>
      </p:sp>
    </p:spTree>
    <p:extLst>
      <p:ext uri="{BB962C8B-B14F-4D97-AF65-F5344CB8AC3E}">
        <p14:creationId xmlns:p14="http://schemas.microsoft.com/office/powerpoint/2010/main" val="16302385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2"/>
          <p:cNvGrpSpPr>
            <a:grpSpLocks/>
          </p:cNvGrpSpPr>
          <p:nvPr/>
        </p:nvGrpSpPr>
        <p:grpSpPr bwMode="auto">
          <a:xfrm>
            <a:off x="2001992" y="886432"/>
            <a:ext cx="9607416" cy="5537518"/>
            <a:chOff x="105384600" y="106695795"/>
            <a:chExt cx="9372600" cy="6882779"/>
          </a:xfrm>
        </p:grpSpPr>
        <p:sp>
          <p:nvSpPr>
            <p:cNvPr id="6" name="Text Box 3"/>
            <p:cNvSpPr txBox="1">
              <a:spLocks noChangeArrowheads="1"/>
            </p:cNvSpPr>
            <p:nvPr/>
          </p:nvSpPr>
          <p:spPr bwMode="auto">
            <a:xfrm>
              <a:off x="105384600" y="106695795"/>
              <a:ext cx="2507569" cy="95454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Calibri" panose="020F0502020204030204" pitchFamily="34" charset="0"/>
                </a:rPr>
                <a:t>Name: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Calibri" panose="020F0502020204030204" pitchFamily="34" charset="0"/>
                </a:rPr>
                <a:t>Date:</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 name="Text Box 4"/>
            <p:cNvSpPr txBox="1">
              <a:spLocks noChangeArrowheads="1"/>
            </p:cNvSpPr>
            <p:nvPr/>
          </p:nvSpPr>
          <p:spPr bwMode="auto">
            <a:xfrm>
              <a:off x="105656932" y="112783443"/>
              <a:ext cx="6035040" cy="79513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8" name="Rectangle 5"/>
            <p:cNvSpPr>
              <a:spLocks noChangeArrowheads="1"/>
            </p:cNvSpPr>
            <p:nvPr/>
          </p:nvSpPr>
          <p:spPr bwMode="auto">
            <a:xfrm>
              <a:off x="105656932" y="109186858"/>
              <a:ext cx="2776658" cy="2636322"/>
            </a:xfrm>
            <a:prstGeom prst="rect">
              <a:avLst/>
            </a:prstGeom>
            <a:solidFill>
              <a:srgbClr val="F3F3F3"/>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6"/>
            <p:cNvSpPr txBox="1">
              <a:spLocks noChangeArrowheads="1"/>
            </p:cNvSpPr>
            <p:nvPr/>
          </p:nvSpPr>
          <p:spPr bwMode="auto">
            <a:xfrm>
              <a:off x="105761642" y="108920478"/>
              <a:ext cx="2517569" cy="41563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 name="Text Box 7"/>
            <p:cNvSpPr txBox="1">
              <a:spLocks noChangeArrowheads="1"/>
            </p:cNvSpPr>
            <p:nvPr/>
          </p:nvSpPr>
          <p:spPr bwMode="auto">
            <a:xfrm>
              <a:off x="109241112" y="107850789"/>
              <a:ext cx="1947553" cy="40376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Calibri" panose="020F0502020204030204" pitchFamily="34" charset="0"/>
                </a:rPr>
                <a:t>Evidence</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 name="Text Box 8"/>
            <p:cNvSpPr txBox="1">
              <a:spLocks noChangeArrowheads="1"/>
            </p:cNvSpPr>
            <p:nvPr/>
          </p:nvSpPr>
          <p:spPr bwMode="auto">
            <a:xfrm>
              <a:off x="111970179" y="107762880"/>
              <a:ext cx="2787021" cy="71309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Calibri" panose="020F0502020204030204" pitchFamily="34" charset="0"/>
                </a:rPr>
                <a:t>Commentary/Reasoning</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2" name="AutoShape 9"/>
            <p:cNvSpPr>
              <a:spLocks noChangeArrowheads="1"/>
            </p:cNvSpPr>
            <p:nvPr/>
          </p:nvSpPr>
          <p:spPr bwMode="auto">
            <a:xfrm>
              <a:off x="109015480" y="108433956"/>
              <a:ext cx="2446317" cy="1341911"/>
            </a:xfrm>
            <a:prstGeom prst="roundRect">
              <a:avLst>
                <a:gd name="adj" fmla="val 16667"/>
              </a:avLst>
            </a:prstGeom>
            <a:solidFill>
              <a:srgbClr val="FFF3CC"/>
            </a:solidFill>
            <a:ln w="2540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AutoShape 10"/>
            <p:cNvSpPr>
              <a:spLocks noChangeArrowheads="1"/>
            </p:cNvSpPr>
            <p:nvPr/>
          </p:nvSpPr>
          <p:spPr bwMode="auto">
            <a:xfrm>
              <a:off x="109057489" y="109980603"/>
              <a:ext cx="2446317" cy="1341911"/>
            </a:xfrm>
            <a:prstGeom prst="roundRect">
              <a:avLst>
                <a:gd name="adj" fmla="val 16667"/>
              </a:avLst>
            </a:prstGeom>
            <a:solidFill>
              <a:srgbClr val="FFF3CC"/>
            </a:solidFill>
            <a:ln w="2540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AutoShape 11"/>
            <p:cNvSpPr>
              <a:spLocks noChangeArrowheads="1"/>
            </p:cNvSpPr>
            <p:nvPr/>
          </p:nvSpPr>
          <p:spPr bwMode="auto">
            <a:xfrm>
              <a:off x="109057489" y="111569956"/>
              <a:ext cx="2446317" cy="1341911"/>
            </a:xfrm>
            <a:prstGeom prst="roundRect">
              <a:avLst>
                <a:gd name="adj" fmla="val 16667"/>
              </a:avLst>
            </a:prstGeom>
            <a:solidFill>
              <a:srgbClr val="FFF3CC"/>
            </a:solidFill>
            <a:ln w="2540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2"/>
            <p:cNvSpPr txBox="1">
              <a:spLocks noChangeArrowheads="1"/>
            </p:cNvSpPr>
            <p:nvPr/>
          </p:nvSpPr>
          <p:spPr bwMode="auto">
            <a:xfrm>
              <a:off x="106236654" y="108696128"/>
              <a:ext cx="1496291" cy="30875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Calibri" panose="020F0502020204030204" pitchFamily="34" charset="0"/>
                </a:rPr>
                <a:t>Claim</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6" name="Oval 13"/>
            <p:cNvSpPr>
              <a:spLocks noChangeArrowheads="1"/>
            </p:cNvSpPr>
            <p:nvPr/>
          </p:nvSpPr>
          <p:spPr bwMode="auto">
            <a:xfrm>
              <a:off x="112264867" y="108338954"/>
              <a:ext cx="2351314" cy="1436913"/>
            </a:xfrm>
            <a:prstGeom prst="ellipse">
              <a:avLst/>
            </a:prstGeom>
            <a:solidFill>
              <a:srgbClr val="DFEBF7"/>
            </a:solidFill>
            <a:ln w="2540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Oval 14"/>
            <p:cNvSpPr>
              <a:spLocks noChangeArrowheads="1"/>
            </p:cNvSpPr>
            <p:nvPr/>
          </p:nvSpPr>
          <p:spPr bwMode="auto">
            <a:xfrm>
              <a:off x="112298414" y="109843397"/>
              <a:ext cx="2351314" cy="1436913"/>
            </a:xfrm>
            <a:prstGeom prst="ellipse">
              <a:avLst/>
            </a:prstGeom>
            <a:solidFill>
              <a:srgbClr val="DFEBF7"/>
            </a:solidFill>
            <a:ln w="2540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Oval 15"/>
            <p:cNvSpPr>
              <a:spLocks noChangeArrowheads="1"/>
            </p:cNvSpPr>
            <p:nvPr/>
          </p:nvSpPr>
          <p:spPr bwMode="auto">
            <a:xfrm>
              <a:off x="112270600" y="111430938"/>
              <a:ext cx="2351314" cy="1436913"/>
            </a:xfrm>
            <a:prstGeom prst="ellipse">
              <a:avLst/>
            </a:prstGeom>
            <a:solidFill>
              <a:srgbClr val="DFEBF7"/>
            </a:solidFill>
            <a:ln w="2540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040" name="AutoShape 16"/>
            <p:cNvCxnSpPr>
              <a:cxnSpLocks noChangeShapeType="1"/>
            </p:cNvCxnSpPr>
            <p:nvPr/>
          </p:nvCxnSpPr>
          <p:spPr bwMode="auto">
            <a:xfrm>
              <a:off x="111593496" y="109063350"/>
              <a:ext cx="581891" cy="0"/>
            </a:xfrm>
            <a:prstGeom prst="straightConnector1">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cxnSp>
          <p:nvCxnSpPr>
            <p:cNvPr id="1041" name="AutoShape 17"/>
            <p:cNvCxnSpPr>
              <a:cxnSpLocks noChangeShapeType="1"/>
            </p:cNvCxnSpPr>
            <p:nvPr/>
          </p:nvCxnSpPr>
          <p:spPr bwMode="auto">
            <a:xfrm>
              <a:off x="111621632" y="110570453"/>
              <a:ext cx="581891" cy="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cxnSp>
          <p:nvCxnSpPr>
            <p:cNvPr id="1042" name="AutoShape 18"/>
            <p:cNvCxnSpPr>
              <a:cxnSpLocks noChangeShapeType="1"/>
            </p:cNvCxnSpPr>
            <p:nvPr/>
          </p:nvCxnSpPr>
          <p:spPr bwMode="auto">
            <a:xfrm>
              <a:off x="111604301" y="112152507"/>
              <a:ext cx="581891" cy="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sp>
          <p:nvSpPr>
            <p:cNvPr id="19" name="Text Box 19"/>
            <p:cNvSpPr txBox="1">
              <a:spLocks noChangeArrowheads="1"/>
            </p:cNvSpPr>
            <p:nvPr/>
          </p:nvSpPr>
          <p:spPr bwMode="auto">
            <a:xfrm>
              <a:off x="107221988" y="106731582"/>
              <a:ext cx="7427740" cy="760021"/>
            </a:xfrm>
            <a:prstGeom prst="rect">
              <a:avLst/>
            </a:prstGeom>
            <a:solidFill>
              <a:srgbClr val="FFFFFF"/>
            </a:solidFill>
            <a:ln w="3175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Calibri" panose="020F0502020204030204" pitchFamily="34" charset="0"/>
                </a:rPr>
                <a:t>Thesis Statement: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10488818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2: (opener)</a:t>
            </a:r>
            <a:br>
              <a:rPr lang="en-US" dirty="0" smtClean="0"/>
            </a:br>
            <a:r>
              <a:rPr lang="en-US" dirty="0" smtClean="0"/>
              <a:t>Vocabulary: “Transition”</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Take a slip of paper, write the word “Transition” on one side.</a:t>
            </a:r>
          </a:p>
          <a:p>
            <a:pPr marL="514350" indent="-514350">
              <a:buFont typeface="+mj-lt"/>
              <a:buAutoNum type="arabicPeriod"/>
            </a:pPr>
            <a:r>
              <a:rPr lang="en-US" dirty="0" smtClean="0"/>
              <a:t>Write YOUR definition on the other side.</a:t>
            </a:r>
          </a:p>
          <a:p>
            <a:pPr marL="514350" indent="-514350">
              <a:buFont typeface="+mj-lt"/>
              <a:buAutoNum type="arabicPeriod"/>
            </a:pPr>
            <a:r>
              <a:rPr lang="en-US" dirty="0" smtClean="0"/>
              <a:t>Stand up: find someone on the other side of the room and exchange papers.  With your new paper, revise the definition (change it to make it better).</a:t>
            </a:r>
          </a:p>
          <a:p>
            <a:pPr marL="514350" indent="-514350">
              <a:buFont typeface="+mj-lt"/>
              <a:buAutoNum type="arabicPeriod"/>
            </a:pPr>
            <a:r>
              <a:rPr lang="en-US" dirty="0" smtClean="0"/>
              <a:t>Then, find one other person and exchange papers.  With your new paper, revise the definition (change it to make it better).</a:t>
            </a:r>
          </a:p>
          <a:p>
            <a:pPr marL="514350" indent="-514350">
              <a:buFont typeface="+mj-lt"/>
              <a:buAutoNum type="arabicPeriod"/>
            </a:pPr>
            <a:r>
              <a:rPr lang="en-US" dirty="0" smtClean="0"/>
              <a:t>Then, finally exchange your paper with someone you haven’t exchanged with before.  This is the definition you will share if called on.</a:t>
            </a:r>
            <a:endParaRPr lang="en-US" dirty="0"/>
          </a:p>
        </p:txBody>
      </p:sp>
    </p:spTree>
    <p:extLst>
      <p:ext uri="{BB962C8B-B14F-4D97-AF65-F5344CB8AC3E}">
        <p14:creationId xmlns:p14="http://schemas.microsoft.com/office/powerpoint/2010/main" val="6969630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dirty="0" smtClean="0"/>
              <a:t>Transition: Definition in the context of writing</a:t>
            </a:r>
            <a:endParaRPr lang="en-US" sz="4000" dirty="0"/>
          </a:p>
        </p:txBody>
      </p:sp>
      <p:sp>
        <p:nvSpPr>
          <p:cNvPr id="3" name="Content Placeholder 2"/>
          <p:cNvSpPr>
            <a:spLocks noGrp="1"/>
          </p:cNvSpPr>
          <p:nvPr>
            <p:ph idx="1"/>
          </p:nvPr>
        </p:nvSpPr>
        <p:spPr/>
        <p:txBody>
          <a:bodyPr/>
          <a:lstStyle/>
          <a:p>
            <a:pPr marL="0" indent="0">
              <a:buNone/>
            </a:pPr>
            <a:r>
              <a:rPr lang="en-US" dirty="0" smtClean="0"/>
              <a:t>noun </a:t>
            </a:r>
          </a:p>
          <a:p>
            <a:pPr marL="514350" indent="-514350">
              <a:buAutoNum type="arabicPeriod"/>
            </a:pPr>
            <a:r>
              <a:rPr lang="en-US" dirty="0" smtClean="0"/>
              <a:t>movement, passage, or change from one position, state, stage, subject, concept, etc., to another; change</a:t>
            </a:r>
          </a:p>
          <a:p>
            <a:pPr marL="514350" indent="-514350">
              <a:buAutoNum type="arabicPeriod"/>
            </a:pPr>
            <a:endParaRPr lang="en-US" dirty="0"/>
          </a:p>
          <a:p>
            <a:pPr marL="0" indent="0">
              <a:buNone/>
            </a:pPr>
            <a:r>
              <a:rPr lang="en-US" dirty="0" smtClean="0"/>
              <a:t>Did anyone have a different definition? </a:t>
            </a:r>
          </a:p>
          <a:p>
            <a:pPr marL="0" indent="0">
              <a:buNone/>
            </a:pPr>
            <a:r>
              <a:rPr lang="en-US" dirty="0" smtClean="0"/>
              <a:t>The word “transition” can have multiple meanings.</a:t>
            </a:r>
          </a:p>
          <a:p>
            <a:pPr marL="0" indent="0">
              <a:buNone/>
            </a:pPr>
            <a:endParaRPr lang="en-US" b="1" dirty="0"/>
          </a:p>
        </p:txBody>
      </p:sp>
    </p:spTree>
    <p:extLst>
      <p:ext uri="{BB962C8B-B14F-4D97-AF65-F5344CB8AC3E}">
        <p14:creationId xmlns:p14="http://schemas.microsoft.com/office/powerpoint/2010/main" val="2508163408"/>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341</TotalTime>
  <Words>957</Words>
  <Application>Microsoft Office PowerPoint</Application>
  <PresentationFormat>Widescreen</PresentationFormat>
  <Paragraphs>98</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Century Gothic</vt:lpstr>
      <vt:lpstr>Wingdings 3</vt:lpstr>
      <vt:lpstr>Wisp</vt:lpstr>
      <vt:lpstr>Adding transitions to your writing…</vt:lpstr>
      <vt:lpstr>Learning Targets:</vt:lpstr>
      <vt:lpstr>Day 1: (Opener)</vt:lpstr>
      <vt:lpstr>Next, Analyze the Prompt:</vt:lpstr>
      <vt:lpstr>Share: </vt:lpstr>
      <vt:lpstr>Claim, Evidence, Commentary</vt:lpstr>
      <vt:lpstr>PowerPoint Presentation</vt:lpstr>
      <vt:lpstr>Day 2: (opener) Vocabulary: “Transition”</vt:lpstr>
      <vt:lpstr>Transition: Definition in the context of writing</vt:lpstr>
      <vt:lpstr>Paragraph 1 - Without transition words</vt:lpstr>
      <vt:lpstr> Paragraph 2 - WITH transition words  </vt:lpstr>
      <vt:lpstr>Transitions in Writing</vt:lpstr>
      <vt:lpstr>Your Turn:</vt:lpstr>
      <vt:lpstr>With a partner…</vt:lpstr>
      <vt:lpstr>With Transitions:</vt:lpstr>
      <vt:lpstr>Concluding Sentence/Statement does one or more of these…</vt:lpstr>
      <vt:lpstr>Example Concluding Sentence:</vt:lpstr>
      <vt:lpstr>Body Paragraph Template  Complete the following graphic organizer with  information from your Claim, Evidence,  Commentary organizer.</vt:lpstr>
      <vt:lpstr>Adding Transitions and a concluding sentence…</vt:lpstr>
      <vt:lpstr>Partner Check</vt:lpstr>
      <vt:lpstr>Closer</vt:lpstr>
    </vt:vector>
  </TitlesOfParts>
  <Company>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Adding transitions to your writing</dc:title>
  <dc:creator>Tracy Schumacher</dc:creator>
  <cp:lastModifiedBy>Tracy Schumacher</cp:lastModifiedBy>
  <cp:revision>89</cp:revision>
  <cp:lastPrinted>2016-05-12T21:21:40Z</cp:lastPrinted>
  <dcterms:created xsi:type="dcterms:W3CDTF">2016-05-12T18:43:22Z</dcterms:created>
  <dcterms:modified xsi:type="dcterms:W3CDTF">2017-06-15T15:36:43Z</dcterms:modified>
</cp:coreProperties>
</file>